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sldIdLst>
    <p:sldId id="256" r:id="rId2"/>
    <p:sldId id="259" r:id="rId3"/>
    <p:sldId id="257" r:id="rId4"/>
    <p:sldId id="267" r:id="rId5"/>
    <p:sldId id="260" r:id="rId6"/>
    <p:sldId id="261" r:id="rId7"/>
    <p:sldId id="266" r:id="rId8"/>
    <p:sldId id="268" r:id="rId9"/>
    <p:sldId id="263" r:id="rId10"/>
    <p:sldId id="264" r:id="rId11"/>
    <p:sldId id="269" r:id="rId12"/>
    <p:sldId id="270" r:id="rId13"/>
    <p:sldId id="265" r:id="rId14"/>
  </p:sldIdLst>
  <p:sldSz cx="9144000" cy="6858000" type="screen4x3"/>
  <p:notesSz cx="6858000" cy="9144000"/>
  <p:custDataLst>
    <p:tags r:id="rId16"/>
  </p:custData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8D5CA"/>
    <a:srgbClr val="FCEECC"/>
    <a:srgbClr val="EAEBEC"/>
    <a:srgbClr val="BFC4C5"/>
    <a:srgbClr val="F2F1ED"/>
    <a:srgbClr val="E5E3DB"/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60"/>
  </p:normalViewPr>
  <p:slideViewPr>
    <p:cSldViewPr>
      <p:cViewPr>
        <p:scale>
          <a:sx n="50" d="100"/>
          <a:sy n="50" d="100"/>
        </p:scale>
        <p:origin x="-1086" y="-120"/>
      </p:cViewPr>
      <p:guideLst>
        <p:guide orient="horz" pos="799"/>
        <p:guide orient="horz" pos="4088"/>
        <p:guide orient="horz" pos="1071"/>
        <p:guide orient="horz" pos="2840"/>
        <p:guide pos="2880"/>
        <p:guide pos="226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fld id="{09A82D01-0DC6-41A3-98F2-C3108C96BF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7975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03"/>
          <p:cNvGrpSpPr>
            <a:grpSpLocks/>
          </p:cNvGrpSpPr>
          <p:nvPr userDrawn="1"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5" name="Freeform 1704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1705"/>
            <p:cNvSpPr>
              <a:spLocks noEditPoints="1"/>
            </p:cNvSpPr>
            <p:nvPr/>
          </p:nvSpPr>
          <p:spPr bwMode="auto">
            <a:xfrm>
              <a:off x="1900" y="3110"/>
              <a:ext cx="281" cy="310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706"/>
            <p:cNvSpPr>
              <a:spLocks/>
            </p:cNvSpPr>
            <p:nvPr/>
          </p:nvSpPr>
          <p:spPr bwMode="auto">
            <a:xfrm>
              <a:off x="2493" y="3059"/>
              <a:ext cx="182" cy="361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707"/>
            <p:cNvSpPr>
              <a:spLocks/>
            </p:cNvSpPr>
            <p:nvPr/>
          </p:nvSpPr>
          <p:spPr bwMode="auto">
            <a:xfrm>
              <a:off x="2695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708"/>
            <p:cNvSpPr>
              <a:spLocks/>
            </p:cNvSpPr>
            <p:nvPr/>
          </p:nvSpPr>
          <p:spPr bwMode="auto">
            <a:xfrm>
              <a:off x="3274" y="3110"/>
              <a:ext cx="475" cy="304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709"/>
            <p:cNvSpPr>
              <a:spLocks/>
            </p:cNvSpPr>
            <p:nvPr/>
          </p:nvSpPr>
          <p:spPr bwMode="auto">
            <a:xfrm>
              <a:off x="4070" y="3059"/>
              <a:ext cx="184" cy="361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710"/>
            <p:cNvSpPr>
              <a:spLocks noEditPoints="1"/>
            </p:cNvSpPr>
            <p:nvPr/>
          </p:nvSpPr>
          <p:spPr bwMode="auto">
            <a:xfrm>
              <a:off x="4252" y="3110"/>
              <a:ext cx="284" cy="310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711"/>
            <p:cNvSpPr>
              <a:spLocks/>
            </p:cNvSpPr>
            <p:nvPr/>
          </p:nvSpPr>
          <p:spPr bwMode="auto">
            <a:xfrm>
              <a:off x="4547" y="3110"/>
              <a:ext cx="284" cy="304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712"/>
            <p:cNvSpPr>
              <a:spLocks/>
            </p:cNvSpPr>
            <p:nvPr/>
          </p:nvSpPr>
          <p:spPr bwMode="auto">
            <a:xfrm>
              <a:off x="3763" y="3110"/>
              <a:ext cx="293" cy="452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713"/>
            <p:cNvSpPr>
              <a:spLocks/>
            </p:cNvSpPr>
            <p:nvPr/>
          </p:nvSpPr>
          <p:spPr bwMode="auto">
            <a:xfrm>
              <a:off x="2192" y="3110"/>
              <a:ext cx="208" cy="310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714"/>
            <p:cNvSpPr>
              <a:spLocks/>
            </p:cNvSpPr>
            <p:nvPr/>
          </p:nvSpPr>
          <p:spPr bwMode="auto">
            <a:xfrm>
              <a:off x="2383" y="3110"/>
              <a:ext cx="105" cy="310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715"/>
            <p:cNvSpPr>
              <a:spLocks/>
            </p:cNvSpPr>
            <p:nvPr/>
          </p:nvSpPr>
          <p:spPr bwMode="auto">
            <a:xfrm>
              <a:off x="3010" y="3110"/>
              <a:ext cx="250" cy="310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716"/>
            <p:cNvSpPr>
              <a:spLocks/>
            </p:cNvSpPr>
            <p:nvPr/>
          </p:nvSpPr>
          <p:spPr bwMode="auto">
            <a:xfrm>
              <a:off x="2871" y="2866"/>
              <a:ext cx="136" cy="170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717"/>
            <p:cNvSpPr>
              <a:spLocks/>
            </p:cNvSpPr>
            <p:nvPr/>
          </p:nvSpPr>
          <p:spPr bwMode="auto">
            <a:xfrm>
              <a:off x="3022" y="2866"/>
              <a:ext cx="153" cy="173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718"/>
            <p:cNvSpPr>
              <a:spLocks/>
            </p:cNvSpPr>
            <p:nvPr/>
          </p:nvSpPr>
          <p:spPr bwMode="auto">
            <a:xfrm>
              <a:off x="320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719"/>
            <p:cNvSpPr>
              <a:spLocks/>
            </p:cNvSpPr>
            <p:nvPr/>
          </p:nvSpPr>
          <p:spPr bwMode="auto">
            <a:xfrm>
              <a:off x="3249" y="2866"/>
              <a:ext cx="153" cy="173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720"/>
            <p:cNvSpPr>
              <a:spLocks/>
            </p:cNvSpPr>
            <p:nvPr/>
          </p:nvSpPr>
          <p:spPr bwMode="auto">
            <a:xfrm>
              <a:off x="3411" y="2866"/>
              <a:ext cx="105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721"/>
            <p:cNvSpPr>
              <a:spLocks noEditPoints="1"/>
            </p:cNvSpPr>
            <p:nvPr/>
          </p:nvSpPr>
          <p:spPr bwMode="auto">
            <a:xfrm>
              <a:off x="3527" y="2866"/>
              <a:ext cx="145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1722"/>
            <p:cNvSpPr>
              <a:spLocks/>
            </p:cNvSpPr>
            <p:nvPr/>
          </p:nvSpPr>
          <p:spPr bwMode="auto">
            <a:xfrm>
              <a:off x="3672" y="2863"/>
              <a:ext cx="102" cy="173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1723"/>
            <p:cNvSpPr>
              <a:spLocks/>
            </p:cNvSpPr>
            <p:nvPr/>
          </p:nvSpPr>
          <p:spPr bwMode="auto">
            <a:xfrm>
              <a:off x="379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1724"/>
            <p:cNvSpPr>
              <a:spLocks/>
            </p:cNvSpPr>
            <p:nvPr/>
          </p:nvSpPr>
          <p:spPr bwMode="auto">
            <a:xfrm>
              <a:off x="3840" y="2866"/>
              <a:ext cx="130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725"/>
            <p:cNvSpPr>
              <a:spLocks/>
            </p:cNvSpPr>
            <p:nvPr/>
          </p:nvSpPr>
          <p:spPr bwMode="auto">
            <a:xfrm>
              <a:off x="3976" y="2866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726"/>
            <p:cNvSpPr>
              <a:spLocks noEditPoints="1"/>
            </p:cNvSpPr>
            <p:nvPr/>
          </p:nvSpPr>
          <p:spPr bwMode="auto">
            <a:xfrm>
              <a:off x="4192" y="2863"/>
              <a:ext cx="156" cy="173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727"/>
            <p:cNvSpPr>
              <a:spLocks/>
            </p:cNvSpPr>
            <p:nvPr/>
          </p:nvSpPr>
          <p:spPr bwMode="auto">
            <a:xfrm>
              <a:off x="4365" y="2866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1700213"/>
            <a:ext cx="8426450" cy="1873250"/>
          </a:xfrm>
        </p:spPr>
        <p:txBody>
          <a:bodyPr anchor="t"/>
          <a:lstStyle>
            <a:lvl1pPr>
              <a:lnSpc>
                <a:spcPct val="90000"/>
              </a:lnSpc>
              <a:defRPr sz="6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508500"/>
            <a:ext cx="8426450" cy="1981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829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46FDC-94A2-447F-BC61-B96DFB49D3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72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0"/>
            <a:ext cx="2106612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0"/>
            <a:ext cx="6167438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FC6AF-931C-4E5B-910C-4F5148D04C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79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D7F6C-E832-4F04-B6F7-E6674F5949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110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DD8F1-F654-4911-A0CF-24AD1DBB5A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82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4B1F-0425-49B6-A7EA-8575B086F4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446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CD1C2-DEAE-48AC-8177-4A53F0614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453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B908-2E0B-4D1A-BBD3-E9B66AD9DC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794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00F3A-44E1-4184-B6B0-9AEB851C32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899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7F5A-5436-4CA7-86CC-9725B9DAC7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435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2F8E-3E62-4237-9E6E-7285AB4028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6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7C9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0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308725"/>
            <a:ext cx="19050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6085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fld id="{747DA529-3DDD-45F6-9F7E-A1EA4CB4B2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9pPr>
    </p:titleStyle>
    <p:bodyStyle>
      <a:lvl1pPr marL="271463" indent="-271463" algn="l" rtl="0" eaLnBrk="0" fontAlgn="base" hangingPunct="0">
        <a:spcBef>
          <a:spcPct val="7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58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257300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  <a:ea typeface="+mn-ea"/>
        </a:defRPr>
      </a:lvl3pPr>
      <a:lvl4pPr marL="1704975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52650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098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Learning from DES: </a:t>
            </a:r>
            <a:br>
              <a:rPr lang="en-GB" altLang="en-US" sz="4400" smtClean="0"/>
            </a:br>
            <a:r>
              <a:rPr lang="en-GB" altLang="en-US" sz="4400" smtClean="0"/>
              <a:t>Exploring the high involvement hypothesis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Tom Monks, Stewart Robinson &amp; Kathy Kotiadis</a:t>
            </a:r>
            <a:endParaRPr lang="en-GB" altLang="en-US" sz="2000" smtClean="0"/>
          </a:p>
          <a:p>
            <a:pPr eaLnBrk="1" hangingPunct="1"/>
            <a:r>
              <a:rPr lang="en-GB" altLang="en-US" sz="2400" smtClean="0"/>
              <a:t>IFORS 2014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Conclusions: Evidence of HIH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Clearest support in creativity difference</a:t>
            </a:r>
          </a:p>
          <a:p>
            <a:pPr lvl="1" eaLnBrk="1" hangingPunct="1"/>
            <a:r>
              <a:rPr lang="en-US" altLang="en-US" dirty="0" smtClean="0"/>
              <a:t>Evidence of double-loop learning</a:t>
            </a:r>
          </a:p>
          <a:p>
            <a:pPr eaLnBrk="1" hangingPunct="1"/>
            <a:r>
              <a:rPr lang="en-US" altLang="en-US" dirty="0" smtClean="0"/>
              <a:t>Attitude results were mixed</a:t>
            </a:r>
          </a:p>
          <a:p>
            <a:pPr eaLnBrk="1" hangingPunct="1"/>
            <a:r>
              <a:rPr lang="en-US" altLang="en-US" dirty="0" smtClean="0"/>
              <a:t>Not as straight forward as often portrayed!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A9DDD6AE-BB0E-4EA5-9811-B9CA79A3D3BB}" type="slidenum">
              <a:rPr lang="en-GB" altLang="en-US" sz="1400" smtClean="0">
                <a:solidFill>
                  <a:schemeClr val="tx1"/>
                </a:solidFill>
              </a:rPr>
              <a:pPr/>
              <a:t>10</a:t>
            </a:fld>
            <a:endParaRPr lang="en-GB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76"/>
            <a:ext cx="8426450" cy="1341438"/>
          </a:xfrm>
        </p:spPr>
        <p:txBody>
          <a:bodyPr/>
          <a:lstStyle/>
          <a:p>
            <a:r>
              <a:rPr lang="en-GB" dirty="0" smtClean="0"/>
              <a:t>Conclusions: Learning mechanisms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7F6C-E832-4F04-B6F7-E6674F594984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7" name="Oval 6"/>
          <p:cNvSpPr/>
          <p:nvPr/>
        </p:nvSpPr>
        <p:spPr bwMode="auto">
          <a:xfrm>
            <a:off x="251520" y="1664804"/>
            <a:ext cx="3384376" cy="3281164"/>
          </a:xfrm>
          <a:prstGeom prst="ellipse">
            <a:avLst/>
          </a:prstGeom>
          <a:solidFill>
            <a:schemeClr val="accent1">
              <a:alpha val="7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ＭＳ Ｐゴシック" pitchFamily="16" charset="-128"/>
                <a:cs typeface="Arial" charset="0"/>
              </a:rPr>
              <a:t>Incremental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ea typeface="ＭＳ Ｐゴシック" pitchFamily="16" charset="-128"/>
                <a:cs typeface="Arial" charset="0"/>
              </a:rPr>
              <a:t>Validation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ＭＳ Ｐゴシック" pitchFamily="16" charset="-128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59832" y="1664804"/>
            <a:ext cx="3384376" cy="3281164"/>
          </a:xfrm>
          <a:prstGeom prst="ellipse">
            <a:avLst/>
          </a:prstGeom>
          <a:solidFill>
            <a:srgbClr val="92D050">
              <a:alpha val="75000"/>
            </a:srgb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altLang="en-US" sz="2800" b="1" dirty="0"/>
              <a:t>Attitude strength and complexity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ＭＳ Ｐゴシック" pitchFamily="16" charset="-128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691680" y="3579304"/>
            <a:ext cx="3384376" cy="3281164"/>
          </a:xfrm>
          <a:prstGeom prst="ellipse">
            <a:avLst/>
          </a:prstGeom>
          <a:solidFill>
            <a:srgbClr val="FFFF00">
              <a:alpha val="75000"/>
            </a:srgb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altLang="en-US" sz="2800" b="1" dirty="0"/>
              <a:t>Classic learning cycle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48164" y="4761148"/>
            <a:ext cx="2879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Treat these as hypotheses for future research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57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Conclusions: SL learning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 it is was a problem for a minority ~30%</a:t>
            </a:r>
          </a:p>
          <a:p>
            <a:r>
              <a:rPr lang="en-GB" dirty="0" smtClean="0"/>
              <a:t>Maximise winning and minimise losing</a:t>
            </a:r>
          </a:p>
          <a:p>
            <a:r>
              <a:rPr lang="en-GB" dirty="0" smtClean="0"/>
              <a:t>No follow up on negative results</a:t>
            </a:r>
          </a:p>
          <a:p>
            <a:pPr lvl="1"/>
            <a:r>
              <a:rPr lang="en-GB" dirty="0" smtClean="0"/>
              <a:t>Dismissed due to “randomness”</a:t>
            </a:r>
          </a:p>
          <a:p>
            <a:pPr lvl="1"/>
            <a:r>
              <a:rPr lang="en-GB" dirty="0" smtClean="0"/>
              <a:t>Often followed by an </a:t>
            </a:r>
            <a:r>
              <a:rPr lang="en-GB" u="sng" dirty="0" smtClean="0"/>
              <a:t>obvious</a:t>
            </a:r>
            <a:r>
              <a:rPr lang="en-GB" dirty="0" smtClean="0"/>
              <a:t> positive scenario (confirmation bias)</a:t>
            </a:r>
          </a:p>
          <a:p>
            <a:pPr lvl="1"/>
            <a:r>
              <a:rPr lang="en-GB" dirty="0" smtClean="0"/>
              <a:t>May be concerns about looking foolish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7F6C-E832-4F04-B6F7-E6674F594984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668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Thanks for listening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B6EB6912-8C09-43C7-8ECF-25FBF2AA7A98}" type="slidenum">
              <a:rPr lang="en-GB" altLang="en-US" sz="1400" smtClean="0">
                <a:solidFill>
                  <a:schemeClr val="tx1"/>
                </a:solidFill>
              </a:rPr>
              <a:pPr/>
              <a:t>13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/>
        </p:nvSpPr>
        <p:spPr>
          <a:xfrm>
            <a:off x="415925" y="1244600"/>
            <a:ext cx="8229600" cy="49831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itchFamily="34" charset="0"/>
              <a:buNone/>
              <a:defRPr/>
            </a:pPr>
            <a:endParaRPr lang="en-GB" sz="2400" dirty="0"/>
          </a:p>
          <a:p>
            <a:pPr marL="0" indent="0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E:   thomas.monks@soton.ac.uk</a:t>
            </a:r>
          </a:p>
          <a:p>
            <a:pPr marL="0" indent="0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T:  @tommonks1</a:t>
            </a:r>
          </a:p>
          <a:p>
            <a:pPr marL="0" indent="0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P    +44 (just phone England and ask for me)</a:t>
            </a:r>
            <a:endParaRPr lang="en-GB" dirty="0" smtClean="0"/>
          </a:p>
          <a:p>
            <a:pPr>
              <a:spcAft>
                <a:spcPts val="1200"/>
              </a:spcAft>
              <a:defRPr/>
            </a:pPr>
            <a:endParaRPr lang="en-GB" dirty="0" smtClean="0"/>
          </a:p>
          <a:p>
            <a:pPr marL="0" indent="0">
              <a:spcAft>
                <a:spcPts val="1200"/>
              </a:spcAft>
              <a:buFont typeface="Arial" pitchFamily="34" charset="0"/>
              <a:buNone/>
              <a:defRPr/>
            </a:pPr>
            <a:endParaRPr lang="en-GB" sz="1800" b="1" dirty="0" smtClean="0"/>
          </a:p>
          <a:p>
            <a:pPr marL="0" indent="0">
              <a:spcAft>
                <a:spcPts val="1200"/>
              </a:spcAft>
              <a:buFont typeface="Arial" pitchFamily="34" charset="0"/>
              <a:buNone/>
              <a:defRPr/>
            </a:pPr>
            <a:endParaRPr lang="en-GB" sz="1800" b="1" dirty="0" smtClean="0"/>
          </a:p>
          <a:p>
            <a:pPr marL="0" indent="0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GB" sz="1800" b="1" dirty="0" smtClean="0"/>
              <a:t>For full details please see:</a:t>
            </a:r>
            <a:endParaRPr lang="en-GB" sz="1800" b="1" dirty="0"/>
          </a:p>
          <a:p>
            <a:pPr marL="0" indent="0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GB" sz="1800" b="1" dirty="0" smtClean="0"/>
              <a:t>Monks</a:t>
            </a:r>
            <a:r>
              <a:rPr lang="en-GB" sz="1800" b="1" dirty="0"/>
              <a:t>, T., </a:t>
            </a:r>
            <a:r>
              <a:rPr lang="en-GB" sz="1800" dirty="0"/>
              <a:t>Robinson, S., </a:t>
            </a:r>
            <a:r>
              <a:rPr lang="en-GB" sz="1800" dirty="0" err="1"/>
              <a:t>Kotiadis</a:t>
            </a:r>
            <a:r>
              <a:rPr lang="en-GB" sz="1800" dirty="0"/>
              <a:t>, K. Learning from discrete-event simulation: Exploring the high involvement hypothesis. </a:t>
            </a:r>
            <a:r>
              <a:rPr lang="en-GB" sz="1800" i="1" dirty="0"/>
              <a:t>European Journal of Operational Research.</a:t>
            </a:r>
            <a:r>
              <a:rPr lang="en-GB" sz="1800" dirty="0"/>
              <a:t> 2014; 235(1): 195-205</a:t>
            </a:r>
            <a:endParaRPr lang="en-GB" sz="3600" dirty="0" smtClean="0"/>
          </a:p>
          <a:p>
            <a:pPr>
              <a:spcAft>
                <a:spcPts val="1200"/>
              </a:spcAft>
              <a:defRPr/>
            </a:pPr>
            <a:endParaRPr lang="en-GB" dirty="0" smtClean="0"/>
          </a:p>
        </p:txBody>
      </p:sp>
      <p:pic>
        <p:nvPicPr>
          <p:cNvPr id="13317" name="Picture 9" descr="http://dvsport.com/wp-content/uploads/2012/01/twitter-icon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2276475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http://www.bangor.ac.uk/itservices/office365/images/Outlook2010_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1665288"/>
            <a:ext cx="4857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1" descr="C:\Users\tm300\AppData\Local\Microsoft\Windows\Temporary Internet Files\Content.IE5\5EPG44I4\MC90044145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2825750"/>
            <a:ext cx="10080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Behavioural Operational Research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B410263D-1DA3-4DDB-98C1-84364AE1D457}" type="slidenum">
              <a:rPr lang="en-GB" altLang="en-US" sz="1400" smtClean="0">
                <a:solidFill>
                  <a:schemeClr val="tx1"/>
                </a:solidFill>
              </a:rPr>
              <a:pPr/>
              <a:t>2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4101" name="Rounded Rectangle 3"/>
          <p:cNvSpPr>
            <a:spLocks noChangeArrowheads="1"/>
          </p:cNvSpPr>
          <p:nvPr/>
        </p:nvSpPr>
        <p:spPr bwMode="auto">
          <a:xfrm>
            <a:off x="358775" y="1677988"/>
            <a:ext cx="8426450" cy="900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396000" bIns="0" anchor="ctr"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>
              <a:defRPr/>
            </a:pPr>
            <a:r>
              <a:rPr lang="en-US" altLang="en-US" sz="3200" dirty="0" smtClean="0">
                <a:solidFill>
                  <a:schemeClr val="tx1"/>
                </a:solidFill>
              </a:rPr>
              <a:t>1. Eliciting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behavioural</a:t>
            </a:r>
            <a:r>
              <a:rPr lang="en-US" altLang="en-US" sz="3200" dirty="0" smtClean="0">
                <a:solidFill>
                  <a:schemeClr val="tx1"/>
                </a:solidFill>
              </a:rPr>
              <a:t> parameters</a:t>
            </a:r>
          </a:p>
          <a:p>
            <a:pPr algn="l">
              <a:defRPr/>
            </a:pPr>
            <a:endParaRPr lang="en-GB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102" name="Rounded Rectangle 8"/>
          <p:cNvSpPr>
            <a:spLocks noChangeArrowheads="1"/>
          </p:cNvSpPr>
          <p:nvPr/>
        </p:nvSpPr>
        <p:spPr bwMode="auto">
          <a:xfrm>
            <a:off x="358775" y="2744788"/>
            <a:ext cx="8426450" cy="900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396000" bIns="0" anchor="ctr"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>
              <a:defRPr/>
            </a:pPr>
            <a:r>
              <a:rPr lang="en-US" altLang="en-US" sz="3200" dirty="0" smtClean="0">
                <a:solidFill>
                  <a:schemeClr val="tx1"/>
                </a:solidFill>
              </a:rPr>
              <a:t>2. Detailed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behavioural</a:t>
            </a:r>
            <a:r>
              <a:rPr lang="en-US" altLang="en-US" sz="3200" dirty="0" smtClean="0">
                <a:solidFill>
                  <a:schemeClr val="tx1"/>
                </a:solidFill>
              </a:rPr>
              <a:t> modelling</a:t>
            </a:r>
          </a:p>
          <a:p>
            <a:pPr algn="l">
              <a:defRPr/>
            </a:pPr>
            <a:endParaRPr lang="en-GB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103" name="Rounded Rectangle 9"/>
          <p:cNvSpPr>
            <a:spLocks noChangeArrowheads="1"/>
          </p:cNvSpPr>
          <p:nvPr/>
        </p:nvSpPr>
        <p:spPr bwMode="auto">
          <a:xfrm>
            <a:off x="358775" y="3789363"/>
            <a:ext cx="8426450" cy="900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396000" bIns="0" anchor="ctr"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>
              <a:defRPr/>
            </a:pPr>
            <a:r>
              <a:rPr lang="en-US" altLang="en-US" sz="3200" dirty="0" smtClean="0">
                <a:solidFill>
                  <a:schemeClr val="tx1"/>
                </a:solidFill>
              </a:rPr>
              <a:t>3. Study of modelling and model use</a:t>
            </a:r>
          </a:p>
          <a:p>
            <a:pPr algn="l">
              <a:defRPr/>
            </a:pPr>
            <a:endParaRPr lang="en-GB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" name="Bent-Up Arrow 2"/>
          <p:cNvSpPr/>
          <p:nvPr/>
        </p:nvSpPr>
        <p:spPr bwMode="auto">
          <a:xfrm rot="5400000">
            <a:off x="1384472" y="4796844"/>
            <a:ext cx="828092" cy="791753"/>
          </a:xfrm>
          <a:prstGeom prst="bent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bIns="0" anchor="ctr"/>
          <a:lstStyle/>
          <a:p>
            <a:pPr>
              <a:defRPr/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2411760" y="5013176"/>
            <a:ext cx="6552728" cy="115212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72000" bIns="0" anchor="ctr"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Psychological/social aspects of model use in problem solving </a:t>
            </a:r>
            <a:r>
              <a:rPr lang="en-GB" altLang="en-US" sz="1800" dirty="0" smtClean="0">
                <a:solidFill>
                  <a:schemeClr val="tx1"/>
                </a:solidFill>
              </a:rPr>
              <a:t>(</a:t>
            </a:r>
            <a:r>
              <a:rPr lang="en-GB" altLang="en-US" sz="1800" dirty="0" err="1" smtClean="0">
                <a:solidFill>
                  <a:schemeClr val="tx1"/>
                </a:solidFill>
              </a:rPr>
              <a:t>Hamallainen</a:t>
            </a:r>
            <a:r>
              <a:rPr lang="en-GB" altLang="en-US" sz="1800" dirty="0" smtClean="0">
                <a:solidFill>
                  <a:schemeClr val="tx1"/>
                </a:solidFill>
              </a:rPr>
              <a:t> et al. 2013</a:t>
            </a:r>
            <a:r>
              <a:rPr lang="en-GB" altLang="en-US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The high involvement hypothesis (HIH)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87926A18-189D-426B-A638-4A3BEC907892}" type="slidenum">
              <a:rPr lang="en-GB" altLang="en-US" sz="1400" smtClean="0">
                <a:solidFill>
                  <a:schemeClr val="tx1"/>
                </a:solidFill>
              </a:rPr>
              <a:pPr/>
              <a:t>3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" b="2792"/>
          <a:stretch>
            <a:fillRect/>
          </a:stretch>
        </p:blipFill>
        <p:spPr bwMode="auto">
          <a:xfrm>
            <a:off x="395536" y="1687324"/>
            <a:ext cx="4248088" cy="318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5"/>
          <p:cNvSpPr txBox="1">
            <a:spLocks/>
          </p:cNvSpPr>
          <p:nvPr/>
        </p:nvSpPr>
        <p:spPr>
          <a:xfrm>
            <a:off x="144462" y="4944687"/>
            <a:ext cx="5486400" cy="401637"/>
          </a:xfrm>
          <a:prstGeom prst="rect">
            <a:avLst/>
          </a:prstGeom>
        </p:spPr>
        <p:txBody>
          <a:bodyPr/>
          <a:lstStyle>
            <a:lvl1pPr marL="271463" indent="-271463" algn="l" rtl="0" fontAlgn="base"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9625" indent="-358775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68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68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268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09850" indent="-268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67050" indent="-268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24250" indent="-268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81450" indent="-268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1800" kern="0" dirty="0" smtClean="0"/>
              <a:t>Involving clients in modelling aids learning </a:t>
            </a:r>
          </a:p>
          <a:p>
            <a:pPr eaLnBrk="1" hangingPunct="1">
              <a:defRPr/>
            </a:pPr>
            <a:r>
              <a:rPr lang="en-GB" kern="0" dirty="0" smtClean="0"/>
              <a:t>Empirical evidence?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92725" y="1722438"/>
            <a:ext cx="3492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GB" altLang="en-US">
                <a:solidFill>
                  <a:schemeClr val="tx1"/>
                </a:solidFill>
              </a:rPr>
              <a:t>50% of the benefit of modelling is gained just from building the model </a:t>
            </a:r>
            <a:r>
              <a:rPr lang="en-GB" altLang="en-US" sz="1400">
                <a:solidFill>
                  <a:schemeClr val="tx1"/>
                </a:solidFill>
              </a:rPr>
              <a:t>(Robinson, 1994)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00663" y="3714750"/>
            <a:ext cx="38433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chemeClr val="tx1"/>
                </a:solidFill>
              </a:rPr>
              <a:t>Implicit mental models of the system converted into explicit mental models </a:t>
            </a:r>
            <a:r>
              <a:rPr lang="en-GB" altLang="en-US" sz="1400" dirty="0">
                <a:solidFill>
                  <a:schemeClr val="tx1"/>
                </a:solidFill>
              </a:rPr>
              <a:t>(Anderson, 1997)</a:t>
            </a: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5292725" y="1952625"/>
            <a:ext cx="74771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6421438" y="3105150"/>
            <a:ext cx="1535112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16525" y="1376363"/>
            <a:ext cx="828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80%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 and Double-Loop learning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97C44A1D-8335-470D-BAFF-1835AC0DEAED}" type="slidenum">
              <a:rPr lang="en-GB" altLang="en-US" sz="1400" smtClean="0">
                <a:solidFill>
                  <a:schemeClr val="tx1"/>
                </a:solidFill>
              </a:rPr>
              <a:pPr/>
              <a:t>4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86408" y="1956026"/>
            <a:ext cx="2118500" cy="2079755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ＭＳ Ｐゴシック" pitchFamily="16" charset="-128"/>
                <a:cs typeface="Arial" charset="0"/>
              </a:rPr>
              <a:t>Governing Var</a:t>
            </a:r>
            <a:r>
              <a:rPr lang="en-GB" sz="1800" b="1" dirty="0" smtClean="0">
                <a:ea typeface="ＭＳ Ｐゴシック" pitchFamily="16" charset="-128"/>
                <a:cs typeface="Arial" charset="0"/>
              </a:rPr>
              <a:t>iables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ＭＳ Ｐゴシック" pitchFamily="16" charset="-128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330460" y="2473846"/>
            <a:ext cx="2418004" cy="104411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Consequences</a:t>
            </a:r>
          </a:p>
        </p:txBody>
      </p:sp>
      <p:grpSp>
        <p:nvGrpSpPr>
          <p:cNvPr id="6160" name="Group 6159"/>
          <p:cNvGrpSpPr/>
          <p:nvPr/>
        </p:nvGrpSpPr>
        <p:grpSpPr>
          <a:xfrm>
            <a:off x="2304908" y="2473846"/>
            <a:ext cx="2909428" cy="1044116"/>
            <a:chOff x="2304908" y="2473846"/>
            <a:chExt cx="2909428" cy="1044116"/>
          </a:xfrm>
        </p:grpSpPr>
        <p:sp>
          <p:nvSpPr>
            <p:cNvPr id="4" name="Rectangle 3"/>
            <p:cNvSpPr/>
            <p:nvPr/>
          </p:nvSpPr>
          <p:spPr bwMode="auto">
            <a:xfrm>
              <a:off x="3414136" y="2473846"/>
              <a:ext cx="1800200" cy="104411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itchFamily="34" charset="0"/>
                  <a:ea typeface="ＭＳ Ｐゴシック" pitchFamily="16" charset="-128"/>
                  <a:cs typeface="Arial" charset="0"/>
                </a:rPr>
                <a:t>Actions</a:t>
              </a:r>
            </a:p>
          </p:txBody>
        </p:sp>
        <p:cxnSp>
          <p:nvCxnSpPr>
            <p:cNvPr id="6" name="Straight Arrow Connector 5"/>
            <p:cNvCxnSpPr>
              <a:stCxn id="3" idx="6"/>
              <a:endCxn id="4" idx="1"/>
            </p:cNvCxnSpPr>
            <p:nvPr/>
          </p:nvCxnSpPr>
          <p:spPr bwMode="auto">
            <a:xfrm>
              <a:off x="2304908" y="2995904"/>
              <a:ext cx="1109228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Straight Arrow Connector 13"/>
          <p:cNvCxnSpPr/>
          <p:nvPr/>
        </p:nvCxnSpPr>
        <p:spPr bwMode="auto">
          <a:xfrm>
            <a:off x="5214336" y="2995904"/>
            <a:ext cx="1116124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>
            <a:stCxn id="9" idx="2"/>
            <a:endCxn id="4" idx="2"/>
          </p:cNvCxnSpPr>
          <p:nvPr/>
        </p:nvCxnSpPr>
        <p:spPr bwMode="auto">
          <a:xfrm rot="5400000">
            <a:off x="5926849" y="1905349"/>
            <a:ext cx="12700" cy="3225226"/>
          </a:xfrm>
          <a:prstGeom prst="bentConnector3">
            <a:avLst>
              <a:gd name="adj1" fmla="val 7500000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lbow Connector 17"/>
          <p:cNvCxnSpPr>
            <a:stCxn id="9" idx="2"/>
            <a:endCxn id="3" idx="4"/>
          </p:cNvCxnSpPr>
          <p:nvPr/>
        </p:nvCxnSpPr>
        <p:spPr bwMode="auto">
          <a:xfrm rot="5400000">
            <a:off x="4133651" y="629969"/>
            <a:ext cx="517819" cy="6293804"/>
          </a:xfrm>
          <a:prstGeom prst="bentConnector3">
            <a:avLst>
              <a:gd name="adj1" fmla="val 412707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1" name="TextBox 6160"/>
          <p:cNvSpPr txBox="1"/>
          <p:nvPr/>
        </p:nvSpPr>
        <p:spPr>
          <a:xfrm>
            <a:off x="3414136" y="195602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~Attitudes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83668" y="508518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~Transfer / repeated use / creativity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94" y="6129300"/>
            <a:ext cx="8227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Important: also applies to the way we learn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6161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Theory versus efficiency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Problem: fixed budget of time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E07FBF7-6669-466B-814E-2BA9F242D0F0}" type="slidenum">
              <a:rPr lang="en-GB" altLang="en-US" sz="1400" smtClean="0">
                <a:solidFill>
                  <a:schemeClr val="tx1"/>
                </a:solidFill>
              </a:rPr>
              <a:pPr/>
              <a:t>5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31913" y="2438400"/>
            <a:ext cx="6300787" cy="827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sz="3200">
                <a:solidFill>
                  <a:schemeClr val="tx1"/>
                </a:solidFill>
              </a:rPr>
              <a:t>Simulation Project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28738" y="3265488"/>
            <a:ext cx="4214812" cy="82867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bIns="0" anchor="ctr"/>
          <a:lstStyle/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cs typeface="Arial" charset="0"/>
              </a:rPr>
              <a:t>Building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24500" y="3265488"/>
            <a:ext cx="2108200" cy="82867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0" anchor="ctr"/>
          <a:lstStyle/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cs typeface="Arial" charset="0"/>
              </a:rPr>
              <a:t>Using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328738" y="4094163"/>
            <a:ext cx="3152775" cy="82867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bIns="0" anchor="ctr"/>
          <a:lstStyle/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cs typeface="Arial" charset="0"/>
              </a:rPr>
              <a:t>Building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492625" y="4094163"/>
            <a:ext cx="3159125" cy="82867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0" anchor="ctr"/>
          <a:lstStyle/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cs typeface="Arial" charset="0"/>
              </a:rPr>
              <a:t>Using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328738" y="4922838"/>
            <a:ext cx="6323012" cy="82708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0" anchor="ctr"/>
          <a:lstStyle/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cs typeface="Arial" charset="0"/>
              </a:rPr>
              <a:t>Reusing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Research Questions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Lucida Sans" pitchFamily="34" charset="0"/>
              <a:buAutoNum type="arabicPeriod"/>
            </a:pPr>
            <a:r>
              <a:rPr lang="en-GB" altLang="en-US" dirty="0" smtClean="0"/>
              <a:t>Can the HIH be demonstrated empirically?</a:t>
            </a:r>
          </a:p>
          <a:p>
            <a:pPr marL="514350" indent="-514350" eaLnBrk="1" hangingPunct="1">
              <a:buFont typeface="Lucida Sans" pitchFamily="34" charset="0"/>
              <a:buAutoNum type="arabicPeriod"/>
            </a:pPr>
            <a:r>
              <a:rPr lang="en-GB" altLang="en-US" dirty="0" smtClean="0"/>
              <a:t>What mechanisms aid client learning from involvement in building and reuse?</a:t>
            </a:r>
          </a:p>
          <a:p>
            <a:pPr marL="514350" indent="-514350" eaLnBrk="1" hangingPunct="1">
              <a:buFont typeface="Lucida Sans" pitchFamily="34" charset="0"/>
              <a:buAutoNum type="arabicPeriod"/>
            </a:pPr>
            <a:r>
              <a:rPr lang="en-GB" altLang="en-US" dirty="0" smtClean="0"/>
              <a:t>Is there any evidence that single-loop learning systems inhibit learning from DES models?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20560253-A9E0-4DA9-B9AC-F27ACDDEBA2B}" type="slidenum">
              <a:rPr lang="en-GB" altLang="en-US" sz="1400" smtClean="0">
                <a:solidFill>
                  <a:schemeClr val="tx1"/>
                </a:solidFill>
              </a:rPr>
              <a:pPr/>
              <a:t>6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Methods and design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8D2CAB56-DC40-40F8-80F3-3A35429C52D7}" type="slidenum">
              <a:rPr lang="en-GB" altLang="en-US" sz="1400" smtClean="0">
                <a:solidFill>
                  <a:schemeClr val="tx1"/>
                </a:solidFill>
              </a:rPr>
              <a:pPr/>
              <a:t>7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3695446" y="2133600"/>
            <a:ext cx="3489325" cy="539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bIns="0" anchor="ctr"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/>
              <a:t>Reusing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94983" y="2824746"/>
            <a:ext cx="2296161" cy="5400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bIns="0" anchor="ctr"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cs typeface="Arial" charset="0"/>
              </a:rPr>
              <a:t>Building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997036" y="2824746"/>
            <a:ext cx="1188132" cy="5400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bIns="0" anchor="ctr"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cs typeface="Arial" charset="0"/>
              </a:rPr>
              <a:t>Using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700875" y="3517206"/>
            <a:ext cx="2296161" cy="5400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bIns="0" anchor="ctr"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cs typeface="Arial" charset="0"/>
              </a:rPr>
              <a:t>Building</a:t>
            </a:r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5997321" y="3517900"/>
            <a:ext cx="2743200" cy="539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bIns="0" anchor="ctr"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/>
              <a:t>Using</a:t>
            </a:r>
          </a:p>
        </p:txBody>
      </p:sp>
      <p:sp>
        <p:nvSpPr>
          <p:cNvPr id="9231" name="Right Arrow Callout 4"/>
          <p:cNvSpPr>
            <a:spLocks noChangeArrowheads="1"/>
          </p:cNvSpPr>
          <p:nvPr/>
        </p:nvSpPr>
        <p:spPr bwMode="auto">
          <a:xfrm>
            <a:off x="337883" y="1681163"/>
            <a:ext cx="2305050" cy="2590800"/>
          </a:xfrm>
          <a:prstGeom prst="rightArrowCallout">
            <a:avLst>
              <a:gd name="adj1" fmla="val 24977"/>
              <a:gd name="adj2" fmla="val 24977"/>
              <a:gd name="adj3" fmla="val 25000"/>
              <a:gd name="adj4" fmla="val 6497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bIns="0" anchor="ctr"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GB" altLang="en-US" dirty="0"/>
              <a:t>64 </a:t>
            </a:r>
            <a:r>
              <a:rPr lang="en-GB" altLang="en-US" dirty="0" smtClean="0"/>
              <a:t>students</a:t>
            </a:r>
            <a:endParaRPr lang="en-GB" altLang="en-US" dirty="0"/>
          </a:p>
          <a:p>
            <a:endParaRPr lang="en-GB" altLang="en-US" dirty="0"/>
          </a:p>
          <a:p>
            <a:pPr algn="l"/>
            <a:r>
              <a:rPr lang="en-GB" altLang="en-US" dirty="0"/>
              <a:t>A&amp;E case study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17533" y="2133600"/>
            <a:ext cx="6122988" cy="2111375"/>
            <a:chOff x="2422525" y="2133600"/>
            <a:chExt cx="6122988" cy="2111375"/>
          </a:xfrm>
        </p:grpSpPr>
        <p:sp>
          <p:nvSpPr>
            <p:cNvPr id="9232" name="TextBox 5"/>
            <p:cNvSpPr txBox="1">
              <a:spLocks noChangeArrowheads="1"/>
            </p:cNvSpPr>
            <p:nvPr/>
          </p:nvSpPr>
          <p:spPr bwMode="auto">
            <a:xfrm>
              <a:off x="2592388" y="2133600"/>
              <a:ext cx="719137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9pPr>
            </a:lstStyle>
            <a:p>
              <a:r>
                <a:rPr lang="en-GB" altLang="en-US" sz="2800" dirty="0">
                  <a:solidFill>
                    <a:schemeClr val="tx1"/>
                  </a:solidFill>
                </a:rPr>
                <a:t>MR</a:t>
              </a:r>
            </a:p>
          </p:txBody>
        </p:sp>
        <p:sp>
          <p:nvSpPr>
            <p:cNvPr id="9233" name="TextBox 14"/>
            <p:cNvSpPr txBox="1">
              <a:spLocks noChangeArrowheads="1"/>
            </p:cNvSpPr>
            <p:nvPr/>
          </p:nvSpPr>
          <p:spPr bwMode="auto">
            <a:xfrm>
              <a:off x="2422525" y="2841625"/>
              <a:ext cx="94456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9pPr>
            </a:lstStyle>
            <a:p>
              <a:r>
                <a:rPr lang="en-GB" altLang="en-US" sz="2800" dirty="0">
                  <a:solidFill>
                    <a:schemeClr val="tx1"/>
                  </a:solidFill>
                </a:rPr>
                <a:t>MBL</a:t>
              </a:r>
            </a:p>
          </p:txBody>
        </p:sp>
        <p:sp>
          <p:nvSpPr>
            <p:cNvPr id="9234" name="TextBox 15"/>
            <p:cNvSpPr txBox="1">
              <a:spLocks noChangeArrowheads="1"/>
            </p:cNvSpPr>
            <p:nvPr/>
          </p:nvSpPr>
          <p:spPr bwMode="auto">
            <a:xfrm>
              <a:off x="2592388" y="3548063"/>
              <a:ext cx="719137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Lucida Sans" pitchFamily="34" charset="0"/>
                  <a:ea typeface="ＭＳ Ｐゴシック" pitchFamily="34" charset="-128"/>
                </a:defRPr>
              </a:lvl9pPr>
            </a:lstStyle>
            <a:p>
              <a:r>
                <a:rPr lang="en-GB" altLang="en-US" sz="2800" dirty="0">
                  <a:solidFill>
                    <a:schemeClr val="tx1"/>
                  </a:solidFill>
                </a:rPr>
                <a:t>MB</a:t>
              </a:r>
            </a:p>
          </p:txBody>
        </p:sp>
        <p:cxnSp>
          <p:nvCxnSpPr>
            <p:cNvPr id="9235" name="Straight Arrow Connector 11"/>
            <p:cNvCxnSpPr>
              <a:cxnSpLocks noChangeShapeType="1"/>
            </p:cNvCxnSpPr>
            <p:nvPr/>
          </p:nvCxnSpPr>
          <p:spPr bwMode="auto">
            <a:xfrm>
              <a:off x="3505200" y="4244975"/>
              <a:ext cx="5040313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7704348" y="4289550"/>
            <a:ext cx="13321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sz="2800" dirty="0" smtClean="0">
                <a:solidFill>
                  <a:schemeClr val="tx1"/>
                </a:solidFill>
              </a:rPr>
              <a:t>Time</a:t>
            </a:r>
            <a:endParaRPr lang="en-GB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AutoShape 6" descr="data:image/jpeg;base64,/9j/4AAQSkZJRgABAQAAAQABAAD/2wCEAAkGBxQSEhUUEBIWFhUUFhkaGRgWGBcXFRgVGBcZGBoZIRYYHyggGB0lHhcXITEhJSkrLi4uGCAzOTMvNygtLisBCgoKDg0OGhAQGywmICYsLDQ1LDQsLCwsLDAtLCwsNCwsLywsLCwsLCwsLywsLCwsLCwsLCwsLCwsLCwsLCwsLP/AABEIANYA6wMBEQACEQEDEQH/xAAcAAEAAgMBAQEAAAAAAAAAAAAABgcDBAUCAQj/xABGEAACAQMCAwUGAgMNCAMAAAABAgMABBEFEhMhMQYHQVFhFCIycYGRI6FCUoIIFSQzNWJjcnOSsbLCNFSEk6KzwdEWF0P/xAAaAQEAAwEBAQAAAAAAAAAAAAAAAQQFAwYC/8QAMxEBAAIBAgQEAwcDBQAAAAAAAAECAwQRBRIhMRNBUWEiMnEjM0KBkaGxFBXBNFLR4fD/2gAMAwEAAhEDEQA/ALwoFAoFAoFAoFAoFAoFAoFAoFAoFAoFAoFAoFAoFAoFAoFAoFAoFAoFBHtT7b2FvK0M93FHImNysTkZAIzy8iDQSBWyAR0NBHj250/jcD2yLi7+Hsyc8Tdt29MZzyoNvXO09pZlRd3CRFwSobPMDr0HrQc1O8bSycC/h5+ZIH3IwKCS29wsih42V1YZDKQykeYI5GgyUGhrOswWkfFupVjjyF3NnG49By+RoOGO8nS/9+i/6v8A1TYSHTtQiuEElvIkiHoyMGX7ig5On9trCeYQQ3UbysSAg3biQCSOY9D9qDq6pqUVtE0tw4SNMbmOcDJx4epoNTQu0tre7/ZJ0l4eN+3Pu7s4zkeO0/ag4+od5emwyGN7pSynB2BnUEdRuUYoNxe3WnmLjC8iMYIUsCTtJ6BhjKZ9cUG5ofaa0vNwtLhJSmNwU8wD0OD8jQedb7U2lmyrd3McTMMgMeZA8cCg2tH1eG6j4ttIJIySAy52kjrgkc6DeoFAoFAoFAoFAoFAoFB+Te295xtQu5OoadwPkp2D8lFTAuHs326CaAZ2bMtqnAwTzMowsX3DIc/P1qBREFwUdZM+8jq+fHcrBs/cVMi1f3QUgaSyYdGicj5EoagcW/7CwLosWorM6ysikoxUoxZ9uF5ZBxz6noakSr9z1fSFbqEkmNNjqD0Vm3AgeWdoOPSki46gV138/wAmf8RF/qqYFRaFodnLp11cXFzwriInhJuX8QhAVXYRubLHGRQTj9zu0m+8HPhYj/q8X3vz24z9PSgiHdn/AC3B/bS/5ZKC5+9/+Sbn5J/3FqBTXY++eHS9WaIkMwtkJHIhXaVWOR05EipGr3faVp9xJImpXBg5KIgCEVic7suQQCPdwOWcnrQXP2X7ubSC0uIN/tCXRyXIXOwAbACvL3T72R4nNQKcHtOgan5mP6LPbsfyzj6MtSPunWlxr2psXJG8hpCOawwKcBR9OQ8ySfOg/Sem2EdvEkMKhY41Cqo8AKgbNAoFAoFAoFAoFAoFBq6rdCGCWVukcbufkqlj/hQfm/uv0MahdzJKOTW0xJ/VkkwFb5gknPpUiMXEksQktmLACX34x0MsZZOniQSRUiU95PZf2COwTHvNbtxD5y79zf8Acx8gKgbnefe8a10mT9a0OfmNgP5ioEQ1CxliS3aYsYpoxJH7xI2ZwwAPJSD4eo86kfovuy06zgsVeyYsko3vJJjeWAwQ2MBduMY8Kgd3SO0NrdFha3EcpT4gjBiPpQQ3v5/kz/iIv9VTArbu87u01O3lla4aIxSbAAqsp9wNkk8/Ggyd1XaKe11GO0Em+CWV42Xqu4BsSL5c1HzH3oOV2GuVt9ZiaYhQtxIrE8gCd6c/LmcUFyd9V8kelyqzANKyIg8WO8McD0AJ+lQIN3KQQm11M3e32crEJC/w7VWQtz8MBgftQZO1HdFClvJdWN3mNUMgWUqylAM4Eq48OhOfn41I0u4TV5VvWtgxMMkTuVOcK6FcMB4Z3YP0pIkn7oa3X2W2k2jeJ9m7x2GN2K58sqD9KiBu9wdsg095AoDvO4ZvEhQu0Z8hk/epkWZUBQKBQKBQKBQKBQKBQcftfpslzZXEEBVZJomQFyQo3DByVBPQnwoId3Vd38+mSzyXLwtxERV4TO2MMxbO5Fx+j0z40H3Uu7Ti6yl8Gj9nyskiHdxGmUEDAxt2khCTnwPKg2+9bsTNqaQezNErRM2eKWUFWA6FVbnkCgieq91F9LaWcPFtt1ssykl5dpEku9cHhZOAccwKCTX/AHdmbR4LKRo/abdPw5AW4YkyeWdu7YwODy9ccqDh9mO7jUbaK5tnntvZ7uN1cI8pdJCuFdQYwD4AjIyPlQZe63u3urG7NxdNGAsbIqxsW37ivM5Awo29OucdMUEu7zOzUuo2fAt2jV+Kj5kLBcLnPNVY55+VBVq9yuo4K+0W209QJJ8H9nhYNTuJj3fd1C2My3NzMJZUzsVAVjQlSpPPm5wSB0HPpTcaXeB3RtdTPcWMiI0hLSRSZCM56srKDtJ6kEYJ8RUCJ2vcxqLsBI0EajluMjOQvooXn8sip3Fjz92iDTDYW9w0ZZw7yEA8Vxzww8F5DkD+iKgVxJ3PaouY1eAxk55TOIyfAlCnX6GpFmd2vd6umB5JJBJcSAKSoIRF67VzzPPqTjOByFQMvep2Sm1O3iit3jVo5g5MpYDbsdeW1WOcsKDZ7s+zMunWfAuGjZ+K75jLFcNjHNlU55eVBLKBQKBQKBQKBQKBQKBQKBQKCP6z2hMLlVRCqNGrs77SXlIwiDBywU7znAxj1wHaa6QYy6+8QBzHMnOMeecH7Gg5F/qEnFlVZoYEhVGLyqWzv3fz1CgbfXNBk0XX45YlMskSS7csm8AgD9LaTuUEYbB5gGgyydorVU3m4jK7iu5WDAMAGIJXOMAgk9ADk0GZdZtycC4iJ3BcB1J3E424B65oNa/1gx8bCA8IwqOeMmVgPpjcKDdbUYQxUyx7lBJXeuQB1JGeQFBjutZt413STxKvmXUDz86D1LqsCqzNNGFVtrEuuA/6p58j6UGN9ctwyIZ490m3YocFm3/DgDrmg2ZbyNVLtIoUBiWJGML8Rz6eNBoR9pLUkDjqCxIAbKHI25BDAbT764zjO4YoOtQKBQKBQKBQKBQKBQKBQKBQKBQRPUOw0MxkLsxWcfiqffY4AB2SOS0YICggeQ6UHG7FoJLi3mklEztbuuwAD2bgvtQMg6SbXdWJ/SyBgZoJHf8AZgS3LXIk2OUVFIVXKqN2SA4IDe9yYcxz69KDg6r2NEdqONcBksyZozwVLM6ktuly34xPPONuSSeuMBpWPZe5uZpvabpY2Kq0kcKfh7Z41UpndnI4C9Tg+IIoJtovZ+K2L8NRg7No2jKiOJIgM+PJM59aDn6z2Y4/tBad0ErREbXZVCxhOo88q3MYPMeVBGhFaQS28MuoWhRMRiNV/GkBkRxuYO25nZE3EjB5+ZoNvWOzphRYbcxCWa1MLs0XwRRB2eUEMMc5AuDnJK+RoMsPY1LmOK4jfgOywupRTyXgbCjYYFgSzHOQfzyG7b9i3i2iK8ZVSTiKDFGx37dh3HluUAnavLbgdQMUHibsMZEWOa5YrCjLAyKY5ELsrmR2DYkbKL4AdeXPkGGbsExcOt22WRkkyhIIcEMQu/DMQesm/mFPgBQTWKPaoUdAAOfM8uXWg90CgUCgUCgUCgUCgUCgUCgUCgUHhIlBJCgE9SAAT8/Og90Hl1BBBAIPIg8wR5YoIB2+vbrTI0fTo7eO1ziX8Elo3PRztYDafdXOOXy6fNpmI3iH1jrFrREzshlx2v1CT4rxl/skjQfmGP51n21t/KIbNOGY4+aZlx7t3lOZpZZf7SR3H91jgfauFtTlnzWq6LBX8L3pdqDc2iKAM3MOABgcnz4fKumkmZy7zLhxCta4Okea/dQ0yKfAmjD4z1z0PUHHVT4g8jWqwW2BjkKD7QKBQKBQKBQKBQKBQKBQKBQKBQKBQKBQKBQKDFd2yyo0cihkcFWU9Cp5EUFB63orWVw9sxJVcNEx/Shb4cnxKnKn5A+NZWrxcluaO0t7h+fxKcs94adVGg6HZaPdqVgv9Mzf3IZG/wDFXdDHxzPszOKTtSI91+1psQoFAoFAoFAoFAoFAoFAoFAoFAoFAoFAoFAoFAoFBAu97Sd9qt0o9+1bc3rA3KQfT3X/AGK55qc9Jh30+WcWSLKytYJJTiGCeTP6kMhH324/OsuNLl9G5bXYI/E7/ZrQ7qDU9Oe5h4Su84UF1MmRaynmq5CjHrV/T4Jx7zMsrW6uM20VjpC66sqJQKBQKBQKBQKBQKBQKBQKBQKBQKBQKBQKBQKBQKDV1O0WaGSJxlZUZCPRlKn/ABoOR3f3rS6fAZDl0UxP/aQsYmP1KZ+tJQ5nb+/jtrjTbiZwkcdzIGZjgBXtpVz9yPvQbmla/Peuj2kGy0zkzzghpV8o4QdwB/XfHyNEpRQKBQKBQKBQKBQKBQKBQKBQKBQKBQKBQKCsNe7wLr2qSOyWERQPsJlVmaWQfEBtYbFB5ZwTmrmn0ds1Zsz9XxGmntFZjdOOyuurfWyTopXduVlPMq6MVZc+PMHn5Yqpas1naV6totEWjzdeofTy7gAkkADqTyAFBTGs9pGjkKaJdXDLu94ysslopz7wQyAyMfQNtqzh02TL2hT1OtxaePinr6ebl2lxdpGyC+mVXdnYRbI8u53NhtpYZJ8DWjXhtI+aZY1+OZPw1hgksEc5l3TN+tM7St93Jx9Ks00mKnaqhl4jqMk9bbfTo7fYbUGtL6CKNm4FyWjaLJKK4Qujqp+E+7g46g+lZ+v09ccRavRs8J1mTNvTJO+y6azG2UCgUCgUCgUCgUCgUCgUCgUCgUCgUCgpftRrlzPe3MZnliigkCJHGxj6KG3kr7xzu5c8Vo6HTUyxM2Y/E9blwTWtPPzcKxtmj4m59+9y4JJLe9jO4nqc+NaeDDOKJrHbyYeq1Mai1bT326tnRu0l/Y2u1ZIVWLe5QR7t5LNIwZyc88490DHKs2+hnknJaerax8VrOSuLHXp0jdd0Wor7Os8xEamJZG3HAQFQxyfTNZraVD2p7TyamxVd0dkOiH3XuMH4m8o/JfHx8q0tJoub479mLxDifh/Z4utvX0cS11OFm4UbqSo+FemB5eB+laePPimeSssPLpM9a+LePzbld1TYFSQ7Xd1phub/AI2PwrIMM+DXDrjaP6qEk+rCsPiObmtFI8nqOD6aceOclu8/wuGs5slAoFAoFAoFAoFAoFAoFAoFAoFAoFANB+etVv2v7h7qdhCylkCJhGREY4WRurt8+QzyFauiwU5eebbMHiWqyc/hRTePeN/0erq6xGGjw5cqqeIZnYKoyPDJFaGbPGPFzwyNNpZy54xW6eqcaV3aSNIrX88bRqQxhiVgJGHMBnY525/RA5+dYufW3yxy9npdNw3FgtzR1lyu8LXfbZzaRH+C27Ylx0lnU/B/VQgZH63yrpotNGS3NbtDjxTW+DTkr3n9nAuot6MgONykZ8sjFbV670msPM4snJki89dpRjQuzUkMnEcr7gOwDnk4wCfIVm6fRXx25p8uzb1nE8OWnJXfrtu0dEiuXugz8QYbLk5C4HUeXpiuOCua2aJnfp3WtXfTY9NMRt26J7p2nS3k4trY7TgGWXqIY/P1dsEKPr4Vc1uq8OOSvdm8M4f40+Jf5Y/f/pdGh6PFaQpBbrtRB8ySerE+LE8yawt9+71ERt0b9ElAoFAoFAoFAoFAoFAoFAoFAoFAoFAoIX3k6Damxu7g2sDTLA5EhiQuCF5HcRnIqY9DdVLERRwSKPdt5IJcfzYnVz8+QNbmpx82m2q8rosu2tmb+e8Lk7b9ohbae88BBeRVWE+Bkl5IfkM7vpWJWs2naHqLWisTM+SpLK3EaBc5x1J6sx5sxPmTk16bFjjHSIh4fUZrZss3nzZs10cJiYkzSBju7gRo7t0RS32Ga+MluSs29HXDSct609ZTXs1qttpFnEtwS13cgTSRxjfKWcbsHHJVUYUFiBy5V5uYvlvO0by9tvjwY4iZ2iGKbvOuScx2CBf6SfD/AGRGA+5q1HDs0xuo24vponbeZ/JIuynbmO8k4MkbQT43BGIZXUdSkg5NjPQ4PpVXLhvina8LuDUY89eak7pbXJ3KBQKBQKBQKBQKBQKBQKBQKBQKBQKDFdW6yIyOMq6lWHmCMEfagoe9017CT2W5zgZEMjfDNH+jz6bwORX0zW3o9TW1OS3d5niWhvTJ42Pt/DA8Mu2KHjE20MhkSJhna21gAreCjcSFPSvqNDWuWMlZ6Od+K2vgnFeOvq1tdkJVYlOGnbbnyUc3P90H7121MztFI7yr6GsRactu1ev5+X7uhHGFAVRgKMAegqxFYrG0KN7ze02nzeLqcRoznoqk/YZr5yW5azb0feDHOTJWnrLRS0eW1KSv78q8zj4dxzjHkByrhGO2TByzPWVy2bHh1XNSOlf8Ol2a0Ka5laG1OSuDcXMuWAbHQ+LufBegHXwqnkz100cmPv6tLDpcmtt4uedq+UJne92IWJmivpuKoJBl4XAJ8ioQFV9Q3L1qnGtzRbfdoTw3TTXl5VdJrPDEF0fda3uELgHJG19kq5HUFS3Tryq9qbxn08X892ZosVtNrJxb9JiVlf8A2rHncLK44X65MYbb+tw92enPHWqH9Jl5ebZq/wBw0/Pyc3VPNPvEmiSWJtySIrqfNWGQfsarLrYoFAoFAoFAoFAoFAoFAoFAoFAoFAoNbULCOdDHPGsiN1VwGU/Q0FHavZRRajdR2qlIYeHHt3uy8TbvcgMTtA3KuBgcq2OG8080zLzvGppEVrERv3cxhuvBn/8AOEkfN2wT9lq3Mb6iPaGfX4dHO3naP2dI1ZZ7n9oP9nl/q/lkVX1X3Vlzh/8AqKt9Og+QrvEfD+SvedrzPunPc9fKIJbQgCSCQtkdZI5SWWQ+ZzlT/VFeb1OKceSYl7TR5oy4a2hDe1uoNeXdz7W34VtM0SQscRqqY/EZejFs5BPgRirmhwYrVm9/JncT1Oel64sW/Xzcm3uYTA0kaDhruOAo57epC+PTrWhW+Kcc2iPhY98WeM0Utb4p9/V7lRppLeMS7IbmRImZVzKOKQoK88Drj0znniuGsy3jHE07St8NwY5zTXJE80fp0foDT7NIYo4ohtSNFRR5KowB+VYb1DYoFAoFAoFAoFAoFAoFAoFAoFAoFAoFBQ15/tl9nr7XLn8sflit3hv3U/V5XjW/jx9HMPu3nP8ATh5fsNz/AMwrt21H1hXj4tH9Lfy6Jqyz3P7Qn+Dyeox9SQAKr6qfspXeHxM6irfQYA+QrvWOkKt53tMul2OuzDqlqR8M4khf19wyJ/1Jj9qsvidPls3uB5Pnp9JWjqXZWzuJRNPbRvIMe8RzOOmR0bHhnOKyN5egmIlVMPd5fLizEYEWSpudy7OCSckJndxCD0xjPjV+NZtg8OI6syeG76rxpnp6LG0fu/sraVZYo23R/AHd3RDjBZVJwD15+GeVUpvaY2mejRjHWLTaI6ylNfL7KBQKBQKBQKBQKBQKBQKBQKBQKBQKBQUn2usjBqdyCPduAk6euVEcg+jJn9qtbhmT5qPP8cxT8OT8nE1S2Zgrx/xkRyoPIMDyZfqPzxV/PSZ2tXvDJ0mWtZnHf5bdJ9vcj1WIjLOEI+JX91l+YP8Aj0qa56THWdkX0WaLbRG8esdWvzuZFODwYzuGQRxJPA4P6I6+prl9/eP9sfusdNLjmPxz0+kf8y6hq4zGXR13ahp6jr7Rn6LE7E/YVm8TmOSI925wOJ8W0+3+V7ViPTFAoFAoFAoFAoFAoFAoFAoFAoFAoFAoFAoFBEO8Xsw13Eslvj2m3JaPPIOp+OInyYAY8iBXTDlnHeLQ458Nc2OaWVda3IcHAIZTtZTyZHHVWHgQa9Jiy1y1iavF6nTXwX5bsjoD1APzANfc1iesw5Re0RtEvVS+d3zFNyI3SXuu0sz3TXhH4UKtFEfB5GI4jD0UALn1asHX5oyX2jyet4VpZw4t7d5WtVFqFAoFAoFAoFAoFAoFAoFAoFAoFAoFAoFAoFANBU/e9FAZoVgXbfP7zSocbYFPPevR89FB9as6Wt7X2pOynrr4qYpnJG/sgtnqzSTShR+HEnUjmz5PMHy5EVrY9RN72iO0Q89l0VceGk2+a0/pCVdnux19d28VwJbVFmQOoIlZgrDIz0BNUf7lk9Iaf9kw+ssmrdnLay2/vndtO7c1tbZNhk+Y3FtvmSwFcr6rNm+GP2Wceh02m+P085S3sl23glkS19ma2JXEKkoY2CjJQFOSsAM7fLPOuOXT5MW3NCxg1WLPvyTvsm9cVkoFAoFAoFAoFAoFAoFAoFAoFAoFAoFAoMazAsVBG4YyM8xnpkeFBC9V7yoIpmjihlnEbbZJI9mxWHVRuYFyPHHy612pp8l680R0V8urxYrRW9tplJdP16Ce29qikBh2li3TaFzuBB+EjByD0xXGYd9+m6h9S1F5hcXjZMly2Yx4hGOyCMeXIr9STWxhr4Onm/nLz2pv/U6yuKO0f+luT6cLe6ngA5QrBF88Qgk/VifvThsb1sjjVtr0h3NB7aT2lklpHbb5YgUSZmUQ8PJ2MVB3lgCBtxg461Vnh+Xn2iOnqv14tg8Pmmevoi6yybjcSKZRLPwXuWIBebaW2qv6i428jgferOnyY8WSMVY/NT1eHLqMM5rztEdYq6Vs225s2HUXUWPqSD+RNd+Ix9kqcGmf6jb2XWdQ2zPG6kBYxIrDJyMlWGBzypAPycetYL1bdRgQCDkHmCOhB8aD7QKBQKBQKBQKBQKBQKBQYri4WNS8jBVUZLMQFA8yT0oOUO1VqekjFf1xFMY8efECbMeucUHUtLtJVDxOro3RlIZT9RQZqBQKDn6wM8LPwcZd/ltAYrn04gjoNS4hkjhvCPiYSyI46kmP3R55XAHyAoKR0HHs0OPFAT6kjJPzzXpdNERijZ4nXzadRff1LzVXto57ZM8PUNqHHIJJuAc/txkg/Ks7Waf7WLR5trhusmcFqz3rDbjtw81rF4Ncwj6K27/TVnX/AA4NvoocJ+LUzb6pH3kaU8F610EYwTxoHZQTw5UyPeA5hWXHvdMg1R0GojHaYt2lq8V0ds9ItSOsOFpmnzXzCK0VsMcPOVIiiXxYMeTtjoBnnVzU66kVmtJ3ln6HheSbxbLG0enq73ePp8dqmmWcC7YkaV8eJZEA3E+JJkYk+JNZ+ijmzRu1uJ25dNbb6OJpMXEvrGMdWuA37MSNIT+VaPErRGOI9WPwWkzmm3pC6DatxXlBGeGEQHOBzLEnzydv0WsN6hlsLXhRJGCSEULk9TgYzQbFAoFAoFAoFAoFAoFAoFBCbaVLyWe8umHsdo7rCjfxe6H+NuHB5MQwIXyCk9TylCMyd7DBjtX8DHEEuxN4h3FP4nic8tjHPOM8s19cqOZINSuo7XhapZsPZpzGLlV5RvHKQqz7f0ZFZl3HxXIPQY+Up5UJKBQfCKAwoKHvtKaxuHtHGFBZ4D4PCTnA9UJ2kegra4fniacnnDzPGNLNcnix2nu1b6zEmzJxsdXHzXwq9lxxfb2lmafUeDNuneNnQ0Nd2o2C/wBOzf3IZG/8VR4nO1Ij3anBK/aWn2XlisV6UAoIr2+7LNepE0LKs1uzFN+djBxhkJAJGcA5AOMdDXXDlnFeLQ4ajBXPjnHbzaXYXsY9tK1zdlGmK7EWMlkiQ82wzAFmY4ycDkAK+tRnnNbeXPSaSmmpy1/VOK4LZQKBQKBQKBQKBQKBQKBQfG6UFNXEI/eJI3SRpIL2YPsBwpW4md2k/o+GxJzy5j0qMnyzt6OummIy039YQJoxtJ4ib8kb+GMA71GNuPpmqO/XtP6+z0c0jaZ5439eXp3TvTlCaDfrw5N80pjQMCFkaXhpEYh0K5I6eIaruPfljd57V8vjX5e265YVIUA8yAB9QK+nB7oFAoFBw+1ui2t1DtvCFVSCkm4I0b9Ayueh9Ohqa2ms7w+bVi0bT2Vlddl542xDd2U6Z5M0wikx/OUBlPzHXyrRx8SvEbWjdj5eDYrW3rO3sk3Y3RLe0f2i6vLd7jaVXbIojiVviC7jlicAFjjp0FVM+ovmtvZoaXS49PXlomw1i3/3iH/mJ/7rgtM0N5G/wSI2Bn3WB5efI0HvjpjO5ceeRQfBcJ4Ov3FB7WQHoQfkaD1QKBQKBQKBQKBQKBQKBQKCJaxoDJJcPAhlhvEK3VuG2MSU4ZljY8g5X3SpwDgHII5yOL/8f0wHPBuwQMcLh3OfDlyX08Gx9K5+DTffZbjXZ4ry83R1dH7PvI1vxYzDa2YHs9uxDSM4G1ZZSOQIBO1MnmcnngDopplUJKBQKDHcQh1KksARjKsVb6MvMfSg5r6AhGOLcH0M8pH5k0HHPZ6bwRR6+1yn8jDRDFd6TNEu4qSM4xHLM5/upDnFSNFYnz/EXB+TXS/5oqDauLSQH+DJcgEENvU5PpyI5fOg5/7xS5yLck+sSD8yTQ2ZZtOnZVBsB7ufeUxozZ8xwyD9KDb0rRp8lo04LDlzYISDz5EQcxyobJTpVq6L+K5Zj5tvAHhg7V/wqEt6gUCgUCgUCgUCgUCgUCgUCgUCgUCgUCgUCgUCgUCgUCgUCgUCgUCgUCgUCgUCg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data:image/jpeg;base64,/9j/4AAQSkZJRgABAQAAAQABAAD/2wCEAAkGBxQTEhUUEhQVFhUXGR0YGRgYGSAbHxshICEgGyEhHRskIigkHR8mGxweITEhJSkrLjAuHiAzODMtNygtLisBCgoKBQUFDgUFDisZExkrKysrKysrKysrKysrKysrKysrKysrKysrKysrKysrKysrKysrKysrKysrKysrKysrK//AABEIAMcA/QMBIgACEQEDEQH/xAAcAAACAwEBAQEAAAAAAAAAAAAABgQFBwMCAQj/xABPEAACAQIEBAMEBwUEBgUNAAABAgMEEQAFEiEGEzFBIlFhBxQycSMzQlJygbEVYoKRoSRDU5IINKKywcIWF2OD4SU1VFVkc5Sks7TR4/D/xAAUAQEAAAAAAAAAAAAAAAAAAAAA/8QAFBEBAAAAAAAAAAAAAAAAAAAAAP/aAAwDAQACEQMRAD8A2jLD9DHf7i/oMScRcr+pi/Av6DErAGDBgwBgwYMAYMGDAGDBgwBgwYMAYMGDAeJplUAswUEhQSbbk2A+ZJAA7k494UuKo1q6iGhbeFR7zU7lfCtxEpYWILSeO4INojiPRtWQIktHL+0aNhqCSMBOq+ccxsJRa+0lmO3iwDrgxTZLxRS1J0RyASi+qCTwSrbrqiazDr1tbFzgDBgwYAwYMJ2ZcSVj1U1NQ08DGHSHknm0AllD2WNQXI0sPFsL3HbAOODCac/zOHeoy1ZU7vSTByPlE4Un8ji2yDiylqyUiktKvxQyAxyr842sfzFx64C8wYj19dHChkmdI0XqzkKB+Zwv5dx/QzzpTwSPI8l9JWJ9JA6nWVAI7XG18A0YMGDAGDBgwBgwYMBFyv6mL8C/oMSsRcr+pi/Av6DErAGDBgwBgwYMAYMGDAGPj3sbWv2vj7hZzvj6gpjoedZJb2EMP0shPlpW9j+K2Ao6DPM6qeaIaegi5cjREyySN4l62Ci9jsRe2xGOlXBnCqHnzCipwWC+CAuCzHSqjWbkliAB1xH4WqVrjmaPHV06PLFPy21QzFTGinobgM0LdDuCRj5k+aPyabl5YUMNSEmWS94i3gaWNzfm2u6Fr6u5sDcgx8F1tQ4qYqqRZZaefla1TlhlMccgOm5sbuR+WL2vrEhieWQ6UjUux8gouf6DCVHxLS0OZVsVVMkJnMU8eu4BHLWJvFawsY77kdcMuY08NfTFEmBR9LJJC4OllIdGUjY2YA26G2+AVlWdITcBK3MS8srNv7vCqgdLHUYoyiBehkffYk49ZRUvIscwWWmhmkpYYI5CAxji1S6tKsbGQsykXuVQX2xNi4kko2WPNQo+ylai2he/aTryXNhcHwm1wR0xd5mYNK1kjApTpJKpBBUAruw8yEDAEHozeeApM1oEqs0gCxp/Y/p5ZdI1amBWKIP1ta8jD0j8xhxwv8E0Lx03MmFp6ljUTejPayfJECp/DhgwBhR434t90aOBHgiklUtzah9MaKCASFHikffZBYeZHeZxFxWlPItPChqKxxdIENrD70jdI09T+QOKdsiijPv2dzxyOu6oxtTwekSN8TdPGQWNhYDAU3DdImYSkvUZnVJa5qAzUtPfbwxxqVO9+tj8++GiD2cZajBxT+MdHMspb/MXv/XCzUe2iladIaWN5VLqGkKsBpvvy4wC7tboNK+u2LaXjStniaTL8tldQHs9Qyx3KEghYgS7G4IsdPTtgHeCEIoVb2AsLkk/zJJOIGb5BT1OkzxKzL8Di6un4JFsyH8JGEvh/jGJTzauqqpZyp+hWjnjjiHUgIqHURb4nZrW203N3Gk4lpXiSbnxqjrqUu6r4et7E7bb77jvbALfEfB0zJLMj++VCgCljqrGKHcXIT4Xktc63ubhfW8fJzmFIC5yxZnYDmyrWK8z2331IoIFzZFIUXsotjQEYEAg3B3BHfFFxtkMtZTcqCqlpZAwcSRki9rjS1iCVN/PqAd7WwE3Ic5jqouZGHUglHjkXS8bC11dezAEHyIIIuDiywmezscnm0k0bJVppkmZpGlE9xoEqSNuVITTpNtJFsOeA+DH3BgwBgwYMBFyv6mL8C/oMSsRcr+pi/Av6DErAGDBgwBgwYMAYMGPEoBU3NhY3INv69sBn3F0ENTXvDXVhho4YInMXNEKytI0oOtrgkAINr+XTe/XLeJciobJSvAG6Wp42lZrebIrE/MnC5w1S5dS0tHLLT08tTURLLJNUzxgKxAI1GViVuGsNCm9vzxoXD1VJIRpSkSJbg8l2k87BW5aKN+vX+uATqHj6lGZz1EjmGmanWIPKjJqkhcs66SNRZRONrXxLyHNqeIucqyuqmL7tMU5KyXN7mWZlLG+/THujy+KSjmd41ZpK6ojDEbgTVfJax7XUAfljQ8BneWVVTJXzS1mVyxxSQxxdY5hdGka7AHoRJbYH4fXELNcjycPr5dXQS9OZDFUQAfxKhiHXrjUcGAzajoqxgwoM4pq2OxUw1SpKD6PJGdfS2xGF2synkyAV1FU0UDMBI1BLrpZBcX5sFjoQ9DsL+XfGtZpkVNUW58EUttwXQEj5G1x+WEbOeGpJatsuhqJKejkgEsiajKzjWVZYjJflAeG+nbxDbrgG/iDi2joh/aahEbsnxOflGt2PztiTkGdR1lOtRBq0MWADjSQVYobjtupwt5XltBQzxQUdMJKiRmDyfE6BdJkeSVrkWLrt3LAAdbWPBA0isjJ+Ctn/ISETD+kuAVuEsmzdUcmOlpZZmZ56iQmomka5tpVSEVFGyoWIA7XJwy5XwPAkgmqWesqP8WoswX/AN3H8EY27C/rhpwYBW4rymGGkmkjvTJGGmlNMqxvKqqWKawLrqNrlSG2tcXx24d4ZWmoxDEzxSMi65QdTa7eJwH1C5YselrnpiB7V3dsvkp4COfUNHHGtwCdUiKbegB3PQX3xfcQTVCQA0yCSXXGLHppLqHNrjomo4AyfK5ICwNTNOjbjnaSynvZlVfCfIja22xthR/6LUcuZBIKWBEpmE88gjF2lbxRxKewH1jAf9mOhw911UIo3kb4UVnPyUXP9BjIoc/qI6WjmjLLFNUB53RSZKqd1eblRbG0etFg19DsAdKnUGxswAJJsBuScVee1QNJMYpAGaCR42DDfw7MvmASpuPMYzziurr6mhqIKvTS8uKokkKMAanlhmVIVuW5IXQXkIufhtucMPFtDHUjKxPGHWSbQym4BD08xI2seqg/kMBYcH8NJThZxNUytJEi2mlMgQGzEJfcXO537DDPj4qgAAbAbDH3AGDBgwBgwYMBFyv6mL8C/oMSsRcr+pi/Av6DErAGDBgwBgwYVONampaWlo6WVYGqTIXmtqdEjAJ5a9NR1Aaj0v54CdxJxdS0VhNJeRtkhjGuVyemlBvv5mw9cKef1ub1FLNMojy6COKSSzASzuFViAwtpjuBuNyL+mGvhrhClormFC0rfHPIdcrnuWc77+QsPTHrjqBny6sSMFnanlAUdSSh2A7k4ClGUyxQUaQLVELBHG4p5IYwdKqAXMg1E27ocNWU0vLjVfpL9TzJGkYH8RJ/pthPg48mlQChyurnsANUmmnQ7Do73vt6Y9GrzyYbQUVEpG5kdpnX1Gmy7eu2A98O/wCo0gP99VvIP4pZagfyAH8sO+M+4ZcmjyZW+JZ2jbf7UcFUrdOvjT9MaDgDBgwYAwtZ/wDR19BNewcy0rf94nNX/agt/Fhlwk+1qpaKjimRSzQ1MMoC9ToJY/7IOA+jJqqkrpainUVCVTEurME5ISMsqpfrzJSQW7eHY7kduDJJxV16VMaRyM0U+lH1rZk5IIbSp35B2Ive/nitXiHMcxAOXQrS0zdKuoF2Ybi8cP8AUFtj6Yu+FeEfdJZJ3qqipnlVVkaUi3hJI0KB4Bcmy3NrnAXuY10cETyzOEjQFmY9AB//AHTvhQi4orq0Xy6jEcRPhqaslVIv8SQr42BG4JIHS+OvtHkiQ0L1QvSLVAzbXVTocRtJ+4JCt77bj5FwikDAMpBUi4INwR5g9xgEWv4IrKl4pKnMEZoZObFppEARh5EsSR0Niew8hhnrqWb6MhpGIAD8tljDEd9LBrAkm5VtQ2+LtbYMB40XWxFxaxB3/Xr+ePK06AKoVQEtpFhZbCw0jtYbbY64q+KapoqOokSRYmSJmV2FwpAuLjuL7WwCZxPWhqLNiFOt25COwN3VytOoF+iCXmLYbGxf7dz2fMn96nkqbLSZdKeWwsWd3gjRY1UbkgSv1uWaVAOhxS5lxjTzrTxmKanWCUVVcJI2XkiMmQISQNWuoddIXz6C+J2TQl5ObWeGOlVswnU9OfNqdFbz93gUAepU9sB6zfMsxV4Jrv7yzl48tj0leSo8Znfrr0kANfSHKgAknD7kmbR1UCTwm6OO+xBGxVh2YG4I8xis4Ry99L1dQD7zU2dgf7pP7uFfIKu583LnviuzCNsvrFniH9lq5VSoQf3cz2RJh5BzpR/4T1vgHLBgwYAwYMGAi5X9TF+Bf0GJWIuV/UxfgX9BiVgDBgwYAwrVp1ZzTL9yjnb5apIV/QHDThRVr58w8svUj853v/ujAN2KvibO0oqaSpkWR0jALCMBmsSBsCQLC9yb7C+LTEPOcvWop5oH+GWNoz/ECv8AxwCgc0zmr/1elhoY/v1Ta5CPMRLsp9GxHqOCYZGjizXMJ6qWa+iIyclG0jUSkKWvYbk3PbEnK80Y0lPV1EtQFjjNPUQxR6xzFJidm0qZBZ12Knb88SMgoWLq60KQNGipDLPLzJeXq3DLu0bspcnxE3Kgk7hQquA6TRSZXEesNRVKfmgqYz+pxo+EPJH5eZz03Zah50/DNCGaw8ubzPzvh8wBgwYMAYoOKX+koV+9Vgf5YppP+TFjnWZCniMmhpDdVVFtdmdgiqCSALswFybDrhXzvNJnko2agrEENRzHOmOTbkzR7COR2PikXsNr4DhRIs1BlkDk8ud9D2JUnRFNKLMCCDzIla/7vribSZnPKwoGYpPGPp5yNJaMGyvCLWZ5Ba5XwxksOoUGh4aqTWUNNTRFoZKfTLPM6Mvu7IdaqA2nUzjYi9uWWJPiUM0UlKuZUgNZAouW0MjEXX4RJG2zxh13t10mxuDgOfCNDCVqBBH/AGKQgIGJdZSAVkkAa90fYXPxlWfcOCauf2dPC2rKq2aiF7mE/TQnqdkY+Ekn1+WGHhSdgs1O7a2pZeSHIALKUSVCQABqCSBTYAEqTYXti9wGZy1+exVSUoly6Z2jeW7JIgCKVW7aehJba1+hxcUXtApYktXVtEJ77indnUel9ze979MScptJm9cxH1UFNCP4ubKfy8QwyQ0caLoREVPuqoA/kNsB8oK2OaNZYXWSNhdWU3B7bEeuFX2qZrHT0kbTX5bVEer1Ed59J9GMQT+LGbew/PpaWumyyTUyF307X5bx3DH0VgN/UL5nG1cRU0UlLMlQoaIxtrHoATcHsR1BG4O+AXeIqtaurpaAdUZaupXqFSPdUY+ZmMZt5C/fem4+llpZZrxa6WuenV5FN2RgypIpj+Jw0C7aQSCDtvjt7FOHXgpDUzAGaqCPquWLJbWpcn7ZLte37vlidmnEMbV6NFT1FUKZJkYwxFgkpMYsrMVQsFEikg3W5HdsBHj9osTVrAGYUiRAAilmYySs1yQQl1VFW24Fy562GOee8YUlfyqOmlLTPVQao2R42CpIszEhlGwRD/TDbkeazTk8yjlp1tdTI0ZJ9CqsSp+eIXFkKibL5j8aVWhT6SRyIw/Pb+QwDJgwYMAYMGDARcr+pi/Av6DErEXK/qYvwL+gxKwBgwYMAYUymnPA3+JQED+Ca5/+oMNmFTNn0ZxQn/Ep6mP+Rhf/AIHANeDBgwCXRkQ1WZUzS8hJFWrSQEDRzAY5GBYaRaSPXc7Xf+dLlWdRRGRMkpJKuR95auVmEbFb7tO92kI+6u2+2GSt4eoM1MdRNFzOW0kQuWUHRIVIYA+JdaEgH/jhiaFUiKIoVVWyqosAANgANgMAgcHUNQ9RTZjVSxvJVwqRHGhVY15bOouSSxs+9/5nGj4SuHWtSZGfOONf/lHb/kw64AwYMGA4V1HHMjRyoro3VWFwe4/kQDjNc3zdoapaHLa6RpTfm+8FZYqZB8Tc1vGZFuLIXYdjbbFiuY0Uksz11U6yJK8fKaWSJIlQkKNKsqsWW0hdr31bEAACTF+xEkOiKmeVrt4IOa7eZFlZm67288B1yzLUmHJiuaGNiZHJLNWSXu2purxhviP228PwKQ1xR8U08jql5I2Y6UE0MsOs77KZEUMbC9hviflNRFJBE8FuSyK0dhpGkgFbLYWFrbWFsSJYlYWYAi4NiL7g3B+YIB+YwFNktQnvddGL6w8UjfJolRSPzjYfli8wm5/U+4V61r7UtRGlPO/+E6sTE7Hsh1shPY6cOIN9xgFXKzys3rEY/wCsQwTp66NUT2+XgJ/EMNeF7jDIHqVjkppBDVwMWhlIuN9mRx3RxsfkDva2FqXKeIKj6Kaqo6eI7PJTBzIR+5qGx9brbAduL+LKfLZJBR0iT1bhpp1ispVEF2eZwCR6A+fqLzuPc+Q0k9NCJJqianfTFCpdlDqQGe2yLv1Yi/a5xxkyOlyqjkjp4w81R9CDKdT1Ekl1AdupXcswGwUMbdceMoyNFX9mwluVEi++zgkPMzLtGHvqBKWLG/hTlqvxXUJ8efE0VIcuWOdpQI47tpjXShLFyASNOnTYC9yBtiFkGU5vDGIzLl8a63clY5ZTeR2kbqyA7v8A0wRezxDNPMZDAxa9OKYmNYBYLqCfCZHVQH2sQLeeJP8A0fzQ7NmwCjulJGHPzJLL/JR+WAa6VHCKJGDuB4mVdIJ9FubfK5wu8ePpWjP/ALdTD/M+j/mxY8K5r71Sxym2sgrJboHQlHse41qbHuLY9cS5KtZA0LO8ZurpInxI6MHVh8mAwEyvrY4Y3llcJGgLMx6ADCc/HFU15Icqqnpl8TSOyRuVHUxwnxPtuBcX9DipzrKs6cwLPHSVsUMgk0o5gMpA8PNVgVsreLSNiQPLDRw5xS8sxpaumelqQpdVLB0kUGxMcg2Yi4utgRcetglZRxjQ1LRpBUxO8i6lQMNdrajdeqkDqDY7Hyxe4z7P+FYqKYZhTlY40mSWeLQLbnlvIjbGO0cjMw3DAdAd8aDgIuV/UxfgX9BiViLlf1MX4F/QYlYAwY8SyBVLMbBQST5AbnCgfaTSOL0yVVUfKCmkbr6sFX+uAcsJntGnWnahrX2SnqQJG+6kqtEzfIFlx7Ob5rMCYKGGnXs1XNc/PlxA2+RYY78AZjU1VKZqswsHkcR8tGVWjBKg2Ym4YgsD90jAXWU51T1K6qaaOUd9DBrfMDcfnifhSzj2c0E781YzTzb2lpmMTAnv4fCT6kHGZcb8YZlk1UKZKz3pDGsg58alluzLYsLFj4epP5YDU/ZypFFv/wCkVX/3EuGOceFvkcJ3sgzhanLY3BXma5TKq/ZZpHc7XJF9VxfscOhGASOFxqy/Jn+5yv6wSRf8+HjGe5CZf2LRGCNpXikiGhSASI5tD2JIAOkN1IHnbDBJxFUAf+bKz8mpj+k++AYsLfGubmJYqeKdIJ6lmWOV9Nowil3fS2zWACgebrj4vFp0gtQZgpJtp5KsR6+FyLfnfFPmjU9TURVE2W180kItGrRKEUk3LaWdVLdNyTaw6HfAd8hplq4oY40aOjjAaQG5NRL8RGs2MkYa7NJ0lJG5GoN1rBJWVqPSOUjiimglqAO7vESsN9mdeUQWsVUnuwKixTNa2QfR0PL9amdF/pEJT+RthN4gy2ooctnWTMXSyMtPTw8tAAQAkYdkMz2JtcMDa3zINVNXz35OXQQPT06iHXLM6AsvhKoRHJrCABWY/auL3VseqjLsxl0M1TBDpcNyo43dSADtJIWRnF7GyiMG1jcHZgo6ZYo1jRVREUKqqLAAbWA7DEXMc8poLc+ohiv05kipf5XIwHHLJxUwNHUKjOt4aiO3h1WGoaST4GUhlBJ8LLfCf7nWZdLFSxVAXL5HCxSyR816cnZYCSw+jZrBHN7GynqDieuewmaHMKWTXSzt7pUEAgBtWmKSxA6SHlk9xIp6Lhi4poOfR1EXd4nCnyax0keoaxHqMBSU/Fc6O9LJSSzVce7cgKsbxn4ZQ0jgKGsRo1EhlYbgXxDh9obVLxx0NHM+tuW0symKOJ7ElT3dk0tqVbdLX3viXUVX0NDmam9o0Ex84ZQpYn8D6ZL9gr+eJS0KpWwxJfQpnrGHZGeyAfJmlmf5g4CjzDJoqKelrKyZ5pOY4knkNlVjE4VUS+mJCbgAd9FyTbDLwRARRxyuPpage8SnzeXxkX7hQQg8lVR2wicc8YxGpo+epbKpTNE7G5WUgKBIFAuY1ZhpYHchmA8Ks1Mk1U2ZU9NQ1X7QpqRBVonMRTYHliMygWdluLarfEQbYDcsZ97QeJ2dZqOi1s6IWq5Y/wC4iA1MA3TnMoKqo36na2Ps2c5hmDNTU0MlAqELUTylS63AbTCgJuxVgdZ2Av0NsSM2o0oqaPLqAWnqyyhm8ZAO8s8pPxWU9+pKgbbYBdquIUyiR6ehNNJT2UiOSZo+S+kBhzCpQ6gBJoLB7lzbfEan4ukkRq/9q0vOhBtQqTFE6DdlPNs5kYW0yWsDYC4Jw+QcDUy+6ra8NKv0cJA0GT/FcW8clr7noST1N8XNfktPMVaaCGUrupkjViPkSDbAcuG89iraaOpgN0cdD1UjYqw7EHb/AMMVPtCiCQJVjZ6ORZw3fRfTKvyaIsLedsLIjqKHMKySlV5U1rNNRrY8yKRABNANvpFlSRWX7QVe9sT82zebNIzSU1JPHDJZZ6ioQxBUuCyop8TuRddtgT174B3zKiWeGSFxdJEZG+TAqf6HELhXMGnpY2ktzVvFKB0EkZMclvTWpI9LYmZnmEVPE007rHGguzMbAf8AiTsB1JxR8BNI8MtRJGYvepmnSNuqIVRF1eTME1kfvYC8yv6mL8C/oMSsRcr+pi/Av6DErAUPHM7LQzBDZ5QsCHyaZhCp/Ivf8sVlTxEkEoy+mFpEjjSMCnlkCG2xcAKvK0aQGD7G97AHFhxa3joUPR6xAf4EkmH+1GMVub5fUy5hYS18cBjAvByliUC5N2Ys5cna6IDa29t8B9zfMiMtrZ455JC4dYi8Zj0MfolVFKgkayDqN7k9bYz+HhPM5LzQTyy00cksKUqVT05CwuYgFaxWx0Hythmraqn9293gFaddXSs7VMdR3nhU/SSr+6Dpv5m3XEGgp4xHTSlpxJLDWSKIqhoWkYTq6qviCkkSOQCD5kbYCrangU2r8uzlGtu6zyVCD/vFYfpivzjJeHKpdMFU1JONy0olOr8Yl2P8LDDdlXFD6hFDmNpiQvu+aU5jkBPQCROXdu1vEThgizWoljV5cvhqomAKvTTpKG9Qsqx7fJjgMJouEp4H10OaURc7LyasRu3kNLFep7XOHShquK4fCYub0+s5Lf7SsCb+pwzZ5l9BVZXW1UeXpDIkc9meGNHDxhlJBUndXUi9+oxpAey3aw23v0GAzrgmLOqelEb0lJs8jaGnKP43aQ/CrqBqc23vbti9ObZr/wCrqf8A+M//AE4s67iyhh2lrKZDa9jKl7eem9zikPtRy4krFLJOw+zDDI/9dNv64Dq+a5udly+mX1NXcf0jBx5T9uMTf9mRLfbaaQgfzUXxzHHU0htT5VXv6yIsA/Iud8eHzrOpARFlsEB6Bp6kOPnpjF/64Ds3CtdLcVObTaW6rTxRwWHkHszD53viv4T4IoRPW6oFlaKoVEeYmRgBDDJ8TE763Y3Hn6Y6VK5xoLVNfl1H6pEWH85WAxSwcOguyHOK2aSoJmK0gWISEBFZg4BQWAUW1AdMAzcYZRHUVtJHUl2p5FmQRCRoxzQFkVjoIJ+iWUbm3TzxZZbwRl8G8VHAD94oGP8Ama5/rhFk4dpqOenqIoJVqI6iBZJJ6nXLolblXKBmUg6uu3e3QjGjZzxFS0tveaiKIkXCsw1N+FPib8gcBRDLYxWVdFIv9nrIBMqDYBltDLpt8OxhbbuScTOAc9FXS2Z9csDtTyk7EtGdOojtrWz+hJHbFBm/FsT1VHULFUpBDIyy1MsLRRBJUKAanANuaIze1hYXIuL/ACLXSVtU9LCZSSrmKMi8kU4LI4JsCUqxNvewSVj2GAYuA4B+zaeMjUojKWO91BK2I7iwxEq+GpqisqGnZVpJFjQqpOuZUBOhj9iPXI5IXd7gEhbhiXNUyyKjglkUKsLGRjuWEaqvhA6u0siWA3O9hhcyHjSozWQ09NqiUsZJ5dJUwRfCsSE9Zn0kl7WW7ab6QQFf/pHUdqKlZVsqSlNhYAMhsLdh4MI/AFM2U1FHX1weOmqUfQ6FjbYFeYq9VYWIXe4sfs40H2qZ4s1VR5RDaRnmiacHxaVBBCte97rdz3sB11YdeMstgraeWgMkKzSR6o0YqWW2yuE66QwtqA88Ak8J8dmoq5q9kWCgYrSszNuGXU8ckhvpUWbQbdC6C5AuLvgTOYaySqzN3CqZPdYS9lCRLpYWJtvI7aiPwjtjNOJ8lzWkysU9RHTxUKyIJTANTncfSPvvuBvsSdIxByymWsqF5Jdcoy0CRmbYkDxsxH2pZXDdBsLDawuH6XwYyn2a8b1NdNV1lXIkFDENCIdKorEgi8h3LBRvva7iwHTFtX5lLm7mnoJuXRKdNTVp8TmwJihPbwkan9R8mDxxBmctXWIMoCtPTEpNUsbQKrWLQvYEykkKbJupA3G+LMcQZouoPlOsjYNFVRaG9QH0sBfzGGPJsphpYVhp41jjQWCj9SepJ7k7nE3AJdFw3VVcqT5q8ehDqio4rmNWHRpGP1rjytpB3GHTBgwFFX55HR0KzynZYl0qCNTtpFkUd2J2AxSHjSogkanqqSSap0rIq0StIuhywAdmtpKsrAsdjYEWuQOOb5eKmopomiSYR0EsqRyfCZGMSob9VOzAMNxc2wx8Nzw1GqriDLJKqxSqxOpDEXHLZeisrO4NuvXfbAJ3EWf1v9nqamg92paaoSV3aZZHCkNCTy0HQCUki5O2Lce0qnkXVS09dVA9DDTOR5fEwUDF9mudrFIIghdiFZ7EAIjNoDN6s1wq99LeRxCqeIHNYkMQTlLIIZCwJLyNGZdEdiANEYDsxBG4UbgkAtcTV+a1cH0GWiLRJHMpmnUsTE6ygcpfMra2rviy4BoaaryeljljjmRUCurqDpdbhhY/CwN/I4mZNmL1FU/04vHI6tToQRHGuuNebtq5kjWkAJAAFgNmZqbiGjnoa5ZMtCM9eWSSBzZRIFLe8WHZR8YHW47sMB5q8iQ1HuVNPUJTIuutUzM8aoR4YRruULi5OkiyA/eGLVeGZIvpsoqUhjca/d3XmUzXFwUCkNFfrdDY+WKfMMpikilyunqgKhGjqauSRQ3N1NqfmC41bBSVBAC6FuAcTOHeIVMpmH0OXLH7vCzNGsbyRuwvAisSQyhuo6ItsArJkEyCZM1izFo5JpXAopTJBpkYuymNTrsWZiSy9LdNxiblVBkNZIY9c08yEhYqmWYMzAbqqyMoZh0t1HfDRV8Yu1DHNDFaeqcx0kbG+q7EJI21wnLHNPkNr73xPouDqYUfuk6CdXJeVn6ySNu0l+qsWuQQdugwC9lE1CgZqPKTeJtD/RRiSM/vpczWsdrKSR0BG+GIVVS0OulWk2PwBmcHsReyAOPukdRYlb6gvZvwtU05ElPJLUKgIQ6gKqEdbRyt4aiMdeTMOws18RMgzLnapairkLkmPm04WIKR0WWLTzFkH3ZNQ+IjYXIM/NnntyqnTKlmlp2RY2sbixPjaPxDZxqBsbXBuKqsq4Ocy813cD6SikmdpO51RBWOom+4sVNl3Qg3+SQ0ki8ySGSoGxSoQyMCLhtpJGCopPWzGMgbm22KleL0OqAInLjcprWCcvEy+E+CKNUJU7F45F26DuQm5WFUPHSUck8YXxJMop6hPtC0khV5BfZWIFiCRI1rCVK9TJEQzQPEjeNGDPURC23iZohrB3DkA2tbWfEaocQQvInvE9ZOF+ExUc8DIe5JWPWQf3ZBsACrbnHCqq4hJGf2dVTtqVIaqeN4pEa/hDPIGdhcsbqlu2hr7hIqoaergVBVVOYJ4CpjtzqdhazEoioGBAOmUBtm3Y7Y8cP5AISZ4KZpCGJarqJr1aE3Da4wGDaRbwHQbdUJ3N9PS1DhZZpgAu3Po1USJYm4lD6g6juAnW50LbaJFTU03jKNWvYf2mnbmqxU7B1djGrAuSE8Sjc+HYYDtR8QMb/SxVSG6kUsLOo2uwnBY8ok36sBv4htiHV8JTxPDWZU/LKKSaJ3vEyvYsqMCQlyLgC66rEW3vfwZXPKNTNDAbaVlp7mQrc2vfwAj7pEi3ubDH3LZVjZ9DtVHc6kY9eh17iBT3JGk9fDe+ASYs+pnlNbmAvmMJ5cFBYq0bE2QIp+td2IPNAKgWsBp3us3rXyjK56qYq1bMdTkdDM40qqg/YjUWA8kJ6k478LwnMagZlURqqRao6NA2oWuQ82qyk67AKCLBRfvfGef6R+dlp6ekU+GNTK/qzXVb+oVSf48BF/0fssaozCarlJk5KfG51NzJDYG53J0B9/UY1TinLhJJJVNGJUg0xyQsgYSRgCRnTa4lQvdbddLL1YFV7/AEdaPTl0khFjJO1j5hVUfrqxo+UMGhVx0kvIPk5Lj+QIH5YCkiyqIMIqerqEDBm5eoTxkAISCZVfSLSKQoZbg7bA2zfjL2c01RNUCkkLVhRm5UKBIdSFSwdiSochgNIK2LKxAF7v1LwMVc6quQQ2CrFEOUSgCqqvKGLkhEQFkKatK3vbFpk1HGtTKIlCxwIkCqosFLfTPYeoaIk+mA/NnGWYTu1PQywihjp1VRASdOpjvKxPUnVe5vYat9zfWuBOPKbn0+V5bTSSwopDznwbAXaTTpuQzdS2ndgLbjFV7dYHqKmNI4BKtHD7zUEEK3LZ7adXUABGbbpe/bFPl3FdZI2jIMrWmjcAGQRamYi/xSsNAUEkDVf572wH6EwYg5HHMtPEtS6vOEUSMosGa25Gw7+g+QxOwBgwYMAoZRJ/5SVfLLoj/ORv/wAY9cQRNRTGvhBMTWFZEovdQLCdR99BswHxJ6qMViZnDS5pC1RIIlnoIo42fZS6uzFdfQGzDY26jzGH/AKdXlweZquSeL3EiOpNurGNQU1P05K25otuWPkN66OZOa80Qmjkd2ANTpCU6NGJpJVjvcFlAH0niDEAgKCMeq3L3pSaSMoKaeRGptV9MMquspge3SKTSdNul2XuoMHOKdE0wzwR1p94imrZZBpVXmZYIxGu92CsoCG4CKNRuwuHnOYJKqOnV4ppWlgvC+iyrI5tz5yoVUeOEIwuB4mYKL9JcvEFNFmLVbzJLTyotMs6EMlM6klkdgSEEmpW1HuovsL4g1cz1DPpmnlkMc7zRQuxWKL6pIeUp0iYglgSNZZHsbAANHDdEswnken5UMypDHBIgF4owQC8XRdRd/Cfshb26AGCSnjkVgVVlkWzfvKRbc9xY4p5chSUP74kDRJqWFACFjjtpJNz8ZTwkiwAFha7XpJ8lqst1SZcwmpRdmopXtoFt/d5TfR56G8PW3XEap4gObRxUsUFVAlRped5Yyg5FtTBHBKsZNkFj0Ym21sAZblLZpIa/mzU6JdKAx+EqguGkZWBBEp+yV+BV874tD+2IOnulcg/FTSH/fj/AEx54/bMYqdEyqGMgDS1iA6Law5amy7bHr2tpN9kPg2LMjOdLMJR4pQHaIXJJJeJwQCxBtaBQd7SDrgH9ONXS3veX1sJ7ssYnQfxRFj+ekYqM2zbJaxy7VaU9QBpMl+RJb7riRQHX9xwR6Y0OO9hq3Nt7bb/ACxl/tD4igqpv2fzEjgB01VWyalj/wCxjcgqsrbXYkBfU7AJFFVVlGpk5i1VI1ylVADNa56zQBruAb3eJr7eK/a29mtZGaKaSIh095qnHLF7jmMw0r6raw9Rhg4ajpUp446JojAgsvLYMPPqCbkkkknckknFPwjAEqs0RfCxqVfbyeGMg6el9Wre2569MBJy/ivml091qlkG6oYmGtCAVbWwWNCwPwMwYEEEXGKfiOsnmolknhakeOtprAOrsFMsQ1agCt7ObjcAgjfEf/peUj5EK5hLJG+kztSc7nC/WNlZYxrJsjtsLbgjr5zOt99oMxRUrl1QtLH7zGEAKjdYyPFtIu4bufDtgGZ4KRXN158wI1eEzOCOl+oj9L6QO2PddmTopkfk0id5KhgTt5qrBenQmTb7uF3K82zCqgi/Z9JBRwMqlJJzc6SAbxwJsBvtqYA+WIGY0OV0ba81qBXVhA2lAkbfosVMtwik9Bb88BIPFUU5K0cFTmb7+OwSnBHYswWO+/UKxt3OK7P6DMqqano6iqSIT6mlpqVSFSnX4y8pOpi11jCgBbseoBxcNm2aVKgUdKmX04F+dV21hbfZgUkIR5MbfLHz2TZZIYpK6pnknmqSQkjgr9CjEJZOiat3sPvD1uD3TQLGioihUQBVUdAALAD0Ax+SPabmoqc0qpVN15mhT2IQBAR6HTf88an7Z/aaYtVDRP8ASWtPKv2P3EP3vM9ug3vpwZFJIABJOwA74D9U+zKieLI4FiA5jQu636FnLOtz5bjDTkNbHNTxSQ30FQADsy28JVh2ZSCpHYgjH3I6AU9NDAOkUaR/5VC/8MVktA1LUNPD9RM16iLsrdOcnl0Gte48XUEMDCTin4UBNOJWNzO7z9LeGRiyC3mItC/liqrOJWqoZEy6CabWrKs5HKiBIKhg72ZwOt41YEd8NFNHpRVsBpUCw6Cwtt6YDM8/i1pxDKWA+jSBSxsAEhDFb/vNIR8zil9n3HmYyJR09Plt6ZVSJpbPpIWyMwkNkB2JtvvfrjpxRSSS5LmrxgkvXyyMBuSkcip/ICMH5DHX2ZcUzZhmJ5TiChp4dEdLdQTsFHhG7Wte/Rdh3Nw2LBgwYAwYMGAX8291/Z+quVGp1iVn1rqA2ABAAJvc7W38sZDJxRVUhjGTpUtR1BMMCVQBXWfCppiW16B1s3hv1643GjgV6dEdVZGjUMrAEEFRcEHYj0xj3FPDnuOdZeMuRBr5rpDK7coOAdWkb6CVta219PYYC79ndVRrSy0NbK4rJHaSpjqSY3MhtvGxO9tIKujX2DeHazLlNBBOlPmMzMmuOKcxNIOUH0C0jbDU4WwBbYaQQARfFJV8S5bXOKLN6b3epuF5U4vYsOsc67aT0DXW+LeH2Z5fdS6SzIluXHNNJJGgtYBULWtbaxvgOEvtAy6Fnjo1aplYmR0ootdyTu7OLId+raicUk/tDr5oBUU1NBFTFtJmZzUsgsTqeKG5W1rWPQkXxOz32URu4loaqejlXVoCMSi6jqKqAQyKT9kNpHYYVqrJsxpH5tXTLUFSbVVGDFLb95orFyLdHhZd9264CHWwz1a8ytrefHr2YSH3CReySGEB6aQX+KRSNupw35ZxBV0xSM2ZCAEiqCq6hsAKatQcmbyVJQjnucL1BmEM7CaOTVMxK6n00VUSNtPOUe7VTC1uXIBt164ceEckJLNpeBAfGgQxLIepWWmYND0I+mgazG/S1sA15Rm6z6holidLa45UKst+m+6sNj4kZht1xY48RRBVCqAqgWAAsAPIDsMZL7WPastOHpKFtU+6ySg7RdiF85P9357AOXti9qHI10VC/wBN8Msqn6vzVD9/zP2fxfDn/syr84bVT5d44ibyLKqtEt9iSzDa/XSpufI2xO9n3skqK0rPV6oac+Lf6yT5A/CD95vQgG98fobJcnhpIlhpo1jjXoq/qT1YnuTcnALdBwBA0UbVMUK1YuXmow1N4iSdihUmwNrnra9h0xBo1iyrMH94qm5VVApWWqlF9cDaSus2v4JVte5Nje+GTiDi6jo9qidFc9IxdnN9haNbtue9rYV6nOqvMQrUtBDHEpLLVV4Xw/ZYpELsDa+5IHY4C6q/aPlcYJathIHXQTJ/uA4qR7ToanVHl9JVVpsQSqcuPfs0jfD/ACwncBRwZtXyrUGWshp0DK8v0cZfVa606WRFYaiA1yQN/IdeLM2nrszTJ8v+hpoWHP5VkBCkF726Kt9IXa7db7WBi4b4RzKSkggratqaKNAnJpbLIQuy8ye57CxCCxBw3cP8I0dFvTwKrm95D4pGvubyNdtz2vbCTx9xHVVNfHlOWuUYgNUzId412uA32bAgkjcllA7gxOJeMK2tzIZblbGNInC1FQoBIsfHudlVenmzC3zDR+LKOSaiqoovrJIZETtuVIAv2udr4XZuJIochapp7oIqflorCxjkUcoIw7FZLLb0xyf2iXzKWlSHVTU0bPU1OraPShbYAb+IaLdSdVhZd8qqPf8AOFzCaijEdLLNGJISyqpIGrmEsdKuAiFytr6h1tgMwdiSSSSTuSe+NE9jnBEtXVxVEkbClhbWXOwdl3VV8/Fa9trAg9cT/YXwXDWSzzVUQlhisqXJ0lyb9NtVlG4O3iG2NQl4nlmzCOgytUENOymrlCjQig/VJ2DEArt0PS2lsA/YMKvtG4s/Z9IXQK9Q5CQRHcuxIF9I3IA329BcXxxzXiSTLMqWorrS1AUBlWy6pGPwi2wC33IHRSd8A4Y+A36Yybifj6pjyNZ5SkFZU7RohsyozGzBSSR9H9rsWU7HbFpkWfUmTZVClTURvKqM5RHDu7uS5CgH7zW1HbuTgFHP8+kp+Hm0MVkqaueMkGxAMsjPv6hdJ/FiD7E6KOWsppaaF05EMnvchYlXdiVQL2+GzWAHfyuU/I8kmzSpWKNZrvO71HaOFWYG4v8AaHj6gX2AB3x+qMry6OniSGFAkaAKqj0/UnqT3OAlYMGDAGDBgwEXK/qYvwL+gwn+1jh2eogiqKO/vdJJzYrdWH2lHqbKbd9Nu+HDK/qYvwL+gxKwH5k4foWzLNX/AGisUBM3vE3PYo5UfDCiMRdSLD4b6Re/QFo4Wqp5sylp8jnlhooVOvnnnR3FwojVvEqMwAFmvYE9rY0ri7gCizFg9TGeYo0iRG0tbyPYj5g2xmeUZ5WZLBPQJlskkqs7R1CKSrg30u+lTq0i21+g0nTbAP68RZpASKrLhOqi5lo5A1/lC5D39P5XxJoPaNQOwSSRqaU/3dUjQkehZhov8mOMl4e44Wny9xSzPPm9dMNepGJUk6VsWAViFsALnxP0sMOvEssmWZCPegKqpY2bn2mUSSEsb6rghRcAdCQOxwDvUZJR1R5uiKQnYuhHjH3XK7SJ18LXHpi5VQAAAAALADYAYy3gb2ZQNQQSTc6GqkXW0kLtC4DEsFKjw7KQN1xS8MUsuYV9VRLXVkmW09hIXkBeU306OYAGCMVfp1VfW4Cz4x42qa+VsvyRWc30zVS7KvYhX6KP3+p+zfY4l8D+ymky9PeK5o5ZlFyz25UVt7rqAuR95vLYDEDO8wnmr4snycpSx01pZZYyCBp0mxUdQGIVlJJZiL2AN+PtLyqOipOdVzy19bIwSBZj9GrHqyU6+HZb7EMLlfPAOU3tCikYx5fDNXSC4vCumIH96drIB6i+Kuk98zGeannr1pzCF5tNRA6l17qGqWHxWBuE2x9yqvTIsniWqcGo0syxC2ppHJfQqjsCwBYbdfMDCJwjxrNl0lYtTQzyZjVSCXSFtqBBIFtyACWtYHrba2AufaNRw5asNJlcFq2sYrzydcoBIU2kYkqzk2uCAAGO2xxL4lzCDLMoGUxSGarkiaIRxAu2qQkuSBuoJZrDqdrDrbmvs1q80vWZrUPBO1uVFEBaFPIi/U36A3Hckmwd+DfZ/R5d4oELSkWM0nic+g7KPRQL974DIvZxn1XTUrUuXZdI9XIxMk0myKdwuxAAAXpqYbk9b2xf5f7J8zjkkkXMlieo3qHjVtRYnU2kjSbaiTcFb+WNowYDIV9iskUhNLmdREkgAl2Opze58SstwfIg29cR8v8AY/WwNLHT5mYaeRgWKKwkYDoGsR5kfFbrt2xs2DAYbTez3NoRU5dTGFKKd2Zql9JdlIACkfENh2Ub33scGTcKZ+tI2WqlLTUx1q8pKsZFcnVuCx3Bt8Km1htbbcsGAxrhz2d5usC0klZHSUqklvd95JLm5JewO423PSw0m2PeX8AZxQNJDllXAlM76w0iqXGwG/0bXNgOm3yucbFiDnXvHJb3Tk87bTztWjqL307/AA3tbvbAZ1P7HRPFI9bWTT1jjwzknTEQbgKl917EXtboFOOH/UtzlPv+Y1NRIBaNr7J07OWJ6diMMmT51XtLPHUPRoIHjiMiQyMrySWIRbyg3Cul9urjyOLeiz6PnmI1CyszmMJHGRy2XUW1sCQAbaQTYXUgXN7AsZZ7GcvRW5/NqXYWLyOQR+ELa3Tvf+WLPh72X5bRyCWODXIPhaVi+n1Cnwg+RtceeHPBgPgGPuDBgDBgwYAwYMGAi5X9TF+Bf0GJWDBgDBgwYBP4w9ntNWRkxolNUhhIlREgVw46EkWLD8+tj1GFpfZRPVA/tbMJaghdMapcKh6B99mNvQepODBgIMPAWesPdpMzC0q7B1JMhXsOgbp9kvb544ZV7N85puZSUtdFDSO5YyKLSG4AvsuoNYDYOB5HBgwE6b2QTUxSXKq54Z9BSZ5P7y51Eggbb28Nj0U3uCT0/wCpZZI2aprqiWrNtM5JIQg32UksfL4h5i2DBgLrhH2Xw0s3vNTLJWVIsVklvZbd1Ult/Uk22tbD7bBgwH3BgwYAwYMGAMGDBgDBgwYAwYMGAjpRRjoi/GZOn2jcFvnuceP2dH9FYWER1KB+Fk389nPXvvgwYCXgwYMAYMGDAGDBgwBgwYM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8" name="Picture 10" descr="http://smalltownpastorandlovingit.files.wordpress.com/2014/05/bus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067" y="5199333"/>
            <a:ext cx="1886069" cy="148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Picture 12" descr="http://getlevelten.com/sites/default/files/styles/900x450/public/content/blog/images/istock_000017920441small.jpg?itok=8VNc9Bj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877" y="5310766"/>
            <a:ext cx="2748111" cy="13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4503481" y="5686432"/>
            <a:ext cx="7191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sz="2800" dirty="0" smtClean="0">
                <a:solidFill>
                  <a:schemeClr val="tx1"/>
                </a:solidFill>
              </a:rPr>
              <a:t>Vs.</a:t>
            </a:r>
            <a:endParaRPr lang="en-GB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542639" y="4289550"/>
            <a:ext cx="1065368" cy="795634"/>
          </a:xfrm>
          <a:prstGeom prst="downArrow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bIns="0" anchor="ctr"/>
          <a:lstStyle/>
          <a:p>
            <a:pPr algn="l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" grpId="0" animBg="1"/>
      <p:bldP spid="7" grpId="0" animBg="1"/>
      <p:bldP spid="8" grpId="0" animBg="1"/>
      <p:bldP spid="9230" grpId="0" animBg="1"/>
      <p:bldP spid="9231" grpId="0" animBg="1"/>
      <p:bldP spid="16" grpId="0"/>
      <p:bldP spid="24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Dependent Variables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7F6C-E832-4F04-B6F7-E6674F594984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04033"/>
              </p:ext>
            </p:extLst>
          </p:nvPr>
        </p:nvGraphicFramePr>
        <p:xfrm>
          <a:off x="358775" y="1700213"/>
          <a:ext cx="8426451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0977"/>
                <a:gridCol w="3636657"/>
                <a:gridCol w="280881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Measures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Operationalised</a:t>
                      </a:r>
                      <a:r>
                        <a:rPr lang="en-GB" baseline="0" dirty="0" smtClean="0"/>
                        <a:t> by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Hypotheses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∆</a:t>
                      </a:r>
                      <a:r>
                        <a:rPr lang="en-GB" b="0" dirty="0" err="1" smtClean="0">
                          <a:solidFill>
                            <a:srgbClr val="000000"/>
                          </a:solidFill>
                        </a:rPr>
                        <a:t>MaxUtil</a:t>
                      </a:r>
                      <a:endParaRPr lang="en-GB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Theory of planned behaviour</a:t>
                      </a:r>
                      <a:endParaRPr lang="en-GB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MB</a:t>
                      </a:r>
                      <a:r>
                        <a:rPr lang="en-GB" b="0" baseline="0" dirty="0" smtClean="0">
                          <a:solidFill>
                            <a:srgbClr val="000000"/>
                          </a:solidFill>
                        </a:rPr>
                        <a:t> = MBL &gt; MR</a:t>
                      </a:r>
                      <a:endParaRPr lang="en-GB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∆</a:t>
                      </a:r>
                      <a:r>
                        <a:rPr lang="en-GB" b="0" dirty="0" err="1" smtClean="0">
                          <a:solidFill>
                            <a:srgbClr val="000000"/>
                          </a:solidFill>
                        </a:rPr>
                        <a:t>TradeUtil</a:t>
                      </a:r>
                      <a:endParaRPr lang="en-GB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Theory of planned</a:t>
                      </a:r>
                      <a:r>
                        <a:rPr lang="en-GB" b="0" baseline="0" dirty="0" smtClean="0">
                          <a:solidFill>
                            <a:srgbClr val="000000"/>
                          </a:solidFill>
                        </a:rPr>
                        <a:t> behaviour</a:t>
                      </a:r>
                      <a:endParaRPr lang="en-GB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MB</a:t>
                      </a:r>
                      <a:r>
                        <a:rPr lang="en-GB" b="0" baseline="0" dirty="0" smtClean="0">
                          <a:solidFill>
                            <a:srgbClr val="000000"/>
                          </a:solidFill>
                        </a:rPr>
                        <a:t> = MBL &gt; MR</a:t>
                      </a:r>
                      <a:endParaRPr lang="en-GB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Creativity</a:t>
                      </a:r>
                      <a:endParaRPr lang="en-GB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Use of ‘new’ variables</a:t>
                      </a:r>
                      <a:endParaRPr lang="en-GB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MB &gt; MR</a:t>
                      </a:r>
                      <a:endParaRPr lang="en-GB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13360"/>
              </p:ext>
            </p:extLst>
          </p:nvPr>
        </p:nvGraphicFramePr>
        <p:xfrm>
          <a:off x="287524" y="3861048"/>
          <a:ext cx="8613775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Visio" r:id="rId3" imgW="6838855" imgH="1380673" progId="Visio.Drawing.11">
                  <p:embed/>
                </p:oleObj>
              </mc:Choice>
              <mc:Fallback>
                <p:oleObj name="Visio" r:id="rId3" imgW="6838855" imgH="1380673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524" y="3861048"/>
                        <a:ext cx="8613775" cy="173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97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Results 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Creativity (MB versus MR)</a:t>
            </a:r>
          </a:p>
          <a:p>
            <a:pPr lvl="1" eaLnBrk="1" hangingPunct="1"/>
            <a:r>
              <a:rPr lang="en-US" altLang="en-US" dirty="0" smtClean="0"/>
              <a:t>MB explored a greater variety of variables</a:t>
            </a:r>
          </a:p>
          <a:p>
            <a:pPr lvl="1" eaLnBrk="1" hangingPunct="1"/>
            <a:r>
              <a:rPr lang="en-US" altLang="en-US" dirty="0" smtClean="0"/>
              <a:t>MB simulated more ‘validation’ scenarios</a:t>
            </a:r>
          </a:p>
          <a:p>
            <a:pPr marL="450850" lvl="1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Attitude Change</a:t>
            </a:r>
          </a:p>
          <a:p>
            <a:pPr lvl="1" eaLnBrk="1" hangingPunct="1"/>
            <a:r>
              <a:rPr lang="en-US" altLang="en-US" dirty="0" smtClean="0"/>
              <a:t>MB by far the least likely to </a:t>
            </a:r>
            <a:r>
              <a:rPr lang="en-US" altLang="en-US" dirty="0" err="1" smtClean="0"/>
              <a:t>maximise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util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MB and MR more likely than MBL to trade some </a:t>
            </a:r>
            <a:r>
              <a:rPr lang="en-US" altLang="en-US" dirty="0" err="1" smtClean="0"/>
              <a:t>utilisation</a:t>
            </a:r>
            <a:r>
              <a:rPr lang="en-US" altLang="en-US" dirty="0" smtClean="0"/>
              <a:t> in order to reduce queuing</a:t>
            </a:r>
          </a:p>
          <a:p>
            <a:pPr lvl="1" eaLnBrk="1" hangingPunct="1"/>
            <a:r>
              <a:rPr lang="en-US" altLang="en-US" dirty="0" smtClean="0"/>
              <a:t>MB could still make the wrong decisions!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216CE395-EABA-4AA9-8D93-877F93A244D5}" type="slidenum">
              <a:rPr lang="en-GB" altLang="en-US" sz="1400" smtClean="0">
                <a:solidFill>
                  <a:schemeClr val="tx1"/>
                </a:solidFill>
              </a:rPr>
              <a:pPr/>
              <a:t>9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INCLUDESESSION" val="True"/>
  <p:tag name="ADVANCEDSETTINGSVIEW" val="True"/>
  <p:tag name="CHARTCOLOR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UoSnew3">
  <a:themeElements>
    <a:clrScheme name="UoSnew3 1">
      <a:dk1>
        <a:srgbClr val="A4AEB5"/>
      </a:dk1>
      <a:lt1>
        <a:srgbClr val="FFFFFF"/>
      </a:lt1>
      <a:dk2>
        <a:srgbClr val="005C84"/>
      </a:dk2>
      <a:lt2>
        <a:srgbClr val="CCE5E9"/>
      </a:lt2>
      <a:accent1>
        <a:srgbClr val="F0AB00"/>
      </a:accent1>
      <a:accent2>
        <a:srgbClr val="0098C3"/>
      </a:accent2>
      <a:accent3>
        <a:srgbClr val="AAB5C2"/>
      </a:accent3>
      <a:accent4>
        <a:srgbClr val="DADADA"/>
      </a:accent4>
      <a:accent5>
        <a:srgbClr val="F6D2AA"/>
      </a:accent5>
      <a:accent6>
        <a:srgbClr val="0089B0"/>
      </a:accent6>
      <a:hlink>
        <a:srgbClr val="CCE5E9"/>
      </a:hlink>
      <a:folHlink>
        <a:srgbClr val="E1D9DF"/>
      </a:folHlink>
    </a:clrScheme>
    <a:fontScheme name="UoSnew3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lnDef>
  </a:objectDefaults>
  <a:extraClrSchemeLst>
    <a:extraClrScheme>
      <a:clrScheme name="UoSnew3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UoSnew3</Template>
  <TotalTime>830</TotalTime>
  <Words>435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UoSnew3</vt:lpstr>
      <vt:lpstr>Visio</vt:lpstr>
      <vt:lpstr>Learning from DES:  Exploring the high involvement hypothesis</vt:lpstr>
      <vt:lpstr>Behavioural Operational Research</vt:lpstr>
      <vt:lpstr>The high involvement hypothesis (HIH)</vt:lpstr>
      <vt:lpstr>Single and Double-Loop learning </vt:lpstr>
      <vt:lpstr>Theory versus efficiency </vt:lpstr>
      <vt:lpstr>Research Questions</vt:lpstr>
      <vt:lpstr>Methods and design</vt:lpstr>
      <vt:lpstr>Dependent Variables</vt:lpstr>
      <vt:lpstr>Results Summary</vt:lpstr>
      <vt:lpstr>Conclusions: Evidence of HIH</vt:lpstr>
      <vt:lpstr>Conclusions: Learning mechanisms</vt:lpstr>
      <vt:lpstr>Conclusions: SL learning systems</vt:lpstr>
      <vt:lpstr>Thanks for listening</vt:lpstr>
    </vt:vector>
  </TitlesOfParts>
  <Company>Science Learning Centre South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ajdw</dc:creator>
  <cp:lastModifiedBy>Your User Name</cp:lastModifiedBy>
  <cp:revision>71</cp:revision>
  <dcterms:created xsi:type="dcterms:W3CDTF">2008-04-22T13:46:56Z</dcterms:created>
  <dcterms:modified xsi:type="dcterms:W3CDTF">2014-07-15T21:10:03Z</dcterms:modified>
</cp:coreProperties>
</file>